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1508" r:id="rId2"/>
    <p:sldId id="1509" r:id="rId3"/>
    <p:sldId id="1510" r:id="rId4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1A4C5"/>
    <a:srgbClr val="B1BFD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054" autoAdjust="0"/>
    <p:restoredTop sz="94660"/>
  </p:normalViewPr>
  <p:slideViewPr>
    <p:cSldViewPr snapToGrid="0">
      <p:cViewPr>
        <p:scale>
          <a:sx n="96" d="100"/>
          <a:sy n="96" d="100"/>
        </p:scale>
        <p:origin x="1122" y="4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F18BC71-EF14-4986-BEDA-7F53A14881A2}" type="datetimeFigureOut">
              <a:rPr lang="ru-RU" smtClean="0"/>
              <a:t>06.02.2026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E192D3F-E947-4CD0-B777-B4CF44C85D8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381693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B70559-0E80-413A-B00B-B373D6B0840E}" type="slidenum">
              <a:rPr lang="ru-RU" smtClean="0">
                <a:solidFill>
                  <a:prstClr val="black"/>
                </a:solidFill>
              </a:rPr>
              <a:pPr/>
              <a:t>1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9063004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B70559-0E80-413A-B00B-B373D6B0840E}" type="slidenum">
              <a:rPr lang="ru-RU" smtClean="0">
                <a:solidFill>
                  <a:prstClr val="black"/>
                </a:solidFill>
              </a:rPr>
              <a:pPr/>
              <a:t>2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214077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B70559-0E80-413A-B00B-B373D6B0840E}" type="slidenum">
              <a:rPr lang="ru-RU" smtClean="0">
                <a:solidFill>
                  <a:prstClr val="black"/>
                </a:solidFill>
              </a:rPr>
              <a:pPr/>
              <a:t>3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078277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40EDB42-C335-4A5C-95FE-69EDCCEB689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CE3C711C-2796-4C0E-8E32-7C5036E0B13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2B8DA6C-1442-4665-A236-A16AEDFC7A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9E80B-5AC8-44B7-B03E-0AC891655558}" type="datetimeFigureOut">
              <a:rPr lang="ru-RU" smtClean="0"/>
              <a:t>06.02.2026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FCE22ED-00D8-4390-9ED5-731D37567F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6B330D6-ABA6-4F7A-924E-09699B4DFB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B9746-5426-4B23-B66F-339A0D8D2E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37574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DC6087D-A56D-44DC-B009-343F81E455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D287DAA1-95FF-40A0-99E0-381E113CC5C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56E7632-D9E0-4FC0-AF00-F1C954DAFB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9E80B-5AC8-44B7-B03E-0AC891655558}" type="datetimeFigureOut">
              <a:rPr lang="ru-RU" smtClean="0"/>
              <a:t>06.02.2026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C147277-ECB1-464A-86C0-5AABF225ED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441676E-564F-4C6B-B907-BAFC83D6D1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B9746-5426-4B23-B66F-339A0D8D2E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777530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7840E371-9654-463E-8D3A-6E33082B59E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EA4D83AA-03F6-4D91-9766-7C4DF5D95F5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1177CFB7-FC2F-4E01-915A-8E4F83BDB8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9E80B-5AC8-44B7-B03E-0AC891655558}" type="datetimeFigureOut">
              <a:rPr lang="ru-RU" smtClean="0"/>
              <a:t>06.02.2026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FB84415-A4D9-4CF2-A283-58E97EDC90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E18C607-2531-4AB6-B2F1-5624EA2E45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B9746-5426-4B23-B66F-339A0D8D2E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488180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26EC18C-5587-4924-BAC4-F52D06F125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5D6B8BA-5014-4CAD-A717-7D414ADCD8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EC524325-BE88-4C0A-A1C3-BF9F8FABE2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9E80B-5AC8-44B7-B03E-0AC891655558}" type="datetimeFigureOut">
              <a:rPr lang="ru-RU" smtClean="0"/>
              <a:t>06.02.2026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D00761C-10F8-4021-A852-A109E7A269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27307FF-17B9-4A3C-90FB-BC36C9C5FF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B9746-5426-4B23-B66F-339A0D8D2E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551595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56A07F0-A280-49C5-BC97-E5125E421A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832F076C-E003-4C46-9F3C-6546EAFE1C2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E542F85-3593-45D3-AB30-D0AA005A7C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9E80B-5AC8-44B7-B03E-0AC891655558}" type="datetimeFigureOut">
              <a:rPr lang="ru-RU" smtClean="0"/>
              <a:t>06.02.2026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D52AA3E-0D3E-4420-A961-4F9D4456AD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BA5F0DD-9C1F-4610-A0E7-D651C9E3B3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B9746-5426-4B23-B66F-339A0D8D2E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409235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6C7EA89-7D1B-4DAD-BCB5-4D9AD51DE3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7EAC071-7591-49ED-BCF1-ABEC3B00E41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A1C83935-31A6-4E1E-8C71-0762775EAEC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22565BAF-D90F-4C2C-BC42-581C130AC1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9E80B-5AC8-44B7-B03E-0AC891655558}" type="datetimeFigureOut">
              <a:rPr lang="ru-RU" smtClean="0"/>
              <a:t>06.02.2026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6E1B3478-7624-4E1E-9206-6FCC7F5AA4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91FC67D3-685C-458B-BFFC-0396853CE7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B9746-5426-4B23-B66F-339A0D8D2E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968982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F8DB55E-E660-4AB5-8A74-D1EC002348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928B7FA6-7042-413C-AEDE-C09979DC8F4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0435BE1D-B494-4A34-B0F9-C54482C3B35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B575DCFD-3FCF-4961-B40A-92BFF3FF1C5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109DEA51-6A4C-46EC-9DA2-E01F3249901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CA27F6F9-FFA9-4120-A5B4-F5B07C596F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9E80B-5AC8-44B7-B03E-0AC891655558}" type="datetimeFigureOut">
              <a:rPr lang="ru-RU" smtClean="0"/>
              <a:t>06.02.2026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E1EFE267-C3EF-467C-9930-495E6DC036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7EFDF37D-B2B7-4AEB-B63B-A48C316DD1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B9746-5426-4B23-B66F-339A0D8D2E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787691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1DB88AE-34D7-43A7-8A20-B8A1A91C33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4F89097B-F1FE-423A-804A-96E64D6849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9E80B-5AC8-44B7-B03E-0AC891655558}" type="datetimeFigureOut">
              <a:rPr lang="ru-RU" smtClean="0"/>
              <a:t>06.02.2026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6DFC2FFC-0207-4402-B521-07103DBC08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00DBCBA3-D3BB-4901-8B0D-359D12C61A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B9746-5426-4B23-B66F-339A0D8D2E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814352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7BFF0AA5-F633-4E87-A9A1-2C6271488B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9E80B-5AC8-44B7-B03E-0AC891655558}" type="datetimeFigureOut">
              <a:rPr lang="ru-RU" smtClean="0"/>
              <a:t>06.02.2026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B29EFDFF-3100-4625-AF04-F6FF6A162E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8C636F0D-31D8-470A-96D4-621835481C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B9746-5426-4B23-B66F-339A0D8D2E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974825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C619784-610F-43C3-9ED4-49F5896AA8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FE4B52A-B1CC-456E-A293-F336C0412E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7D04CCFF-FA40-419A-9013-853B2D2FA34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F9C3441E-6D8F-46F2-A9D1-E31C937B33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9E80B-5AC8-44B7-B03E-0AC891655558}" type="datetimeFigureOut">
              <a:rPr lang="ru-RU" smtClean="0"/>
              <a:t>06.02.2026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DD42ED52-3D74-4707-93BF-693C63BE6B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1B83CDF0-D95D-4A39-93DE-6ABDF938E1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B9746-5426-4B23-B66F-339A0D8D2E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045440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840BF93-19DF-4FF8-A372-12BA7E8DB0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8C571751-65D4-4A72-8E0E-DEBDB1360AC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4D9BC9BD-83AC-4C9E-8E7A-1F242F973FC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A0316E5D-5DDB-48AA-81CA-81417C2ABE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9E80B-5AC8-44B7-B03E-0AC891655558}" type="datetimeFigureOut">
              <a:rPr lang="ru-RU" smtClean="0"/>
              <a:t>06.02.2026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729A5C8D-3CD2-4E05-A2C9-249E4FE357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2D4F133B-DBEC-4929-978F-27F562B788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B9746-5426-4B23-B66F-339A0D8D2E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66609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9B3878E-26FC-444B-91D6-2A559639BE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2769E950-DDFA-41BC-B497-BB563D00AC1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6888A0E-AE92-42F7-BA16-738FD78E80F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59E80B-5AC8-44B7-B03E-0AC891655558}" type="datetimeFigureOut">
              <a:rPr lang="ru-RU" smtClean="0"/>
              <a:t>06.02.2026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B44B619-C34F-44A6-A3D6-90BF88581BA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93FC0A2-63A9-4F3B-AE75-E6ACA2AF19B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BB9746-5426-4B23-B66F-339A0D8D2E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83032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free-powerpoint-templates-design.com/" TargetMode="External"/><Relationship Id="rId7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napinfo.ru/services/it-resheniya-po-analizu-avtomobilnogo-rynka/dv-tco/" TargetMode="External"/><Relationship Id="rId5" Type="http://schemas.openxmlformats.org/officeDocument/2006/relationships/image" Target="../media/image2.jpeg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gif"/><Relationship Id="rId3" Type="http://schemas.openxmlformats.org/officeDocument/2006/relationships/hyperlink" Target="http://www.free-powerpoint-templates-design.com/" TargetMode="External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5" Type="http://schemas.openxmlformats.org/officeDocument/2006/relationships/image" Target="../media/image2.jpeg"/><Relationship Id="rId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gif"/><Relationship Id="rId3" Type="http://schemas.openxmlformats.org/officeDocument/2006/relationships/hyperlink" Target="http://www.free-powerpoint-templates-design.com/" TargetMode="External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5" Type="http://schemas.openxmlformats.org/officeDocument/2006/relationships/image" Target="../media/image2.jpeg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5">
            <a:extLst>
              <a:ext uri="{FF2B5EF4-FFF2-40B4-BE49-F238E27FC236}">
                <a16:creationId xmlns:a16="http://schemas.microsoft.com/office/drawing/2014/main" id="{41271B69-AA02-4C44-AB0D-F9DA999B9A06}"/>
              </a:ext>
            </a:extLst>
          </p:cNvPr>
          <p:cNvSpPr txBox="1">
            <a:spLocks/>
          </p:cNvSpPr>
          <p:nvPr/>
        </p:nvSpPr>
        <p:spPr>
          <a:xfrm>
            <a:off x="11635745" y="243513"/>
            <a:ext cx="391428" cy="19548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ru-RU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22E1CF2F-19B6-4B01-91BB-CDBA096AD5BE}" type="slidenum">
              <a:rPr lang="en-US" sz="1000" b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>
                <a:defRPr/>
              </a:pPr>
              <a:t>1</a:t>
            </a:fld>
            <a:endParaRPr lang="en-US" sz="1000" b="1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TextBox 23">
            <a:hlinkClick r:id="rId3"/>
            <a:extLst>
              <a:ext uri="{FF2B5EF4-FFF2-40B4-BE49-F238E27FC236}">
                <a16:creationId xmlns:a16="http://schemas.microsoft.com/office/drawing/2014/main" id="{16AB257E-A5AF-4549-BB43-128081411FA4}"/>
              </a:ext>
            </a:extLst>
          </p:cNvPr>
          <p:cNvSpPr txBox="1"/>
          <p:nvPr/>
        </p:nvSpPr>
        <p:spPr>
          <a:xfrm>
            <a:off x="5935971" y="6322790"/>
            <a:ext cx="5895485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900" b="0" i="1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6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Источник: </a:t>
            </a:r>
            <a:r>
              <a:rPr kumimoji="0" lang="ru-RU" sz="900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Н</a:t>
            </a:r>
            <a:r>
              <a:rPr kumimoji="0" lang="ru-RU" sz="900" i="1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65000"/>
                  </a:prstClr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АПИ / </a:t>
            </a:r>
            <a:r>
              <a:rPr kumimoji="0" lang="ru-RU" sz="900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Н</a:t>
            </a:r>
            <a:r>
              <a:rPr kumimoji="0" lang="ru-RU" sz="900" i="1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65000"/>
                  </a:prstClr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ациональное Агентство Промышленной Информации</a:t>
            </a:r>
            <a:endParaRPr kumimoji="0" lang="ko-KR" altLang="en-US" sz="900" i="1" u="none" strike="noStrike" kern="1200" cap="none" spc="0" normalizeH="0" baseline="0" noProof="0" dirty="0">
              <a:ln>
                <a:noFill/>
              </a:ln>
              <a:solidFill>
                <a:prstClr val="white">
                  <a:lumMod val="65000"/>
                </a:prstClr>
              </a:solidFill>
              <a:effectLst/>
              <a:uLnTx/>
              <a:uFillTx/>
              <a:latin typeface="Arial" panose="020B0604020202020204" pitchFamily="34" charset="0"/>
              <a:ea typeface="맑은 고딕" panose="020B0503020000020004" pitchFamily="34" charset="-127"/>
              <a:cs typeface="Arial" panose="020B0604020202020204" pitchFamily="34" charset="0"/>
            </a:endParaRPr>
          </a:p>
        </p:txBody>
      </p:sp>
      <p:sp>
        <p:nvSpPr>
          <p:cNvPr id="11" name="TextBox 10">
            <a:hlinkClick r:id="rId3"/>
            <a:extLst>
              <a:ext uri="{FF2B5EF4-FFF2-40B4-BE49-F238E27FC236}">
                <a16:creationId xmlns:a16="http://schemas.microsoft.com/office/drawing/2014/main" id="{ABD864A0-29EA-4A3A-A79F-EC9ACECEBB8D}"/>
              </a:ext>
            </a:extLst>
          </p:cNvPr>
          <p:cNvSpPr txBox="1"/>
          <p:nvPr/>
        </p:nvSpPr>
        <p:spPr>
          <a:xfrm>
            <a:off x="1456045" y="6322790"/>
            <a:ext cx="1314861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900" b="0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6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맑은 고딕" panose="020B0503020000020004" pitchFamily="34" charset="-127"/>
                <a:cs typeface="Arial" panose="020B0604020202020204" pitchFamily="34" charset="0"/>
              </a:rPr>
              <a:t>www.napinfo.ru</a:t>
            </a:r>
            <a:endParaRPr kumimoji="0" lang="ko-KR" altLang="en-US" sz="900" b="0" i="0" u="none" strike="noStrike" kern="1200" cap="none" spc="0" normalizeH="0" baseline="0" noProof="0" dirty="0">
              <a:ln>
                <a:noFill/>
              </a:ln>
              <a:solidFill>
                <a:prstClr val="white">
                  <a:lumMod val="65000"/>
                </a:prstClr>
              </a:solidFill>
              <a:effectLst/>
              <a:uLnTx/>
              <a:uFillTx/>
              <a:latin typeface="Arial" panose="020B0604020202020204" pitchFamily="34" charset="0"/>
              <a:ea typeface="맑은 고딕" panose="020B0503020000020004" pitchFamily="34" charset="-127"/>
              <a:cs typeface="Arial" panose="020B0604020202020204" pitchFamily="34" charset="0"/>
            </a:endParaRPr>
          </a:p>
        </p:txBody>
      </p:sp>
      <p:pic>
        <p:nvPicPr>
          <p:cNvPr id="35" name="Рисунок 3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0325" y="248467"/>
            <a:ext cx="889330" cy="519284"/>
          </a:xfrm>
          <a:prstGeom prst="rect">
            <a:avLst/>
          </a:prstGeom>
        </p:spPr>
      </p:pic>
      <p:cxnSp>
        <p:nvCxnSpPr>
          <p:cNvPr id="12" name="Прямая соединительная линия 11"/>
          <p:cNvCxnSpPr>
            <a:cxnSpLocks/>
          </p:cNvCxnSpPr>
          <p:nvPr/>
        </p:nvCxnSpPr>
        <p:spPr>
          <a:xfrm>
            <a:off x="1471590" y="641459"/>
            <a:ext cx="10328012" cy="0"/>
          </a:xfrm>
          <a:prstGeom prst="line">
            <a:avLst/>
          </a:prstGeom>
          <a:ln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единительная линия 29">
            <a:extLst>
              <a:ext uri="{FF2B5EF4-FFF2-40B4-BE49-F238E27FC236}">
                <a16:creationId xmlns:a16="http://schemas.microsoft.com/office/drawing/2014/main" id="{D5565265-B6A4-4F3A-9EDA-056AD11271D6}"/>
              </a:ext>
            </a:extLst>
          </p:cNvPr>
          <p:cNvCxnSpPr/>
          <p:nvPr/>
        </p:nvCxnSpPr>
        <p:spPr>
          <a:xfrm>
            <a:off x="1456045" y="6258357"/>
            <a:ext cx="10359103" cy="0"/>
          </a:xfrm>
          <a:prstGeom prst="line">
            <a:avLst/>
          </a:prstGeom>
          <a:ln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>
            <a:extLst>
              <a:ext uri="{FF2B5EF4-FFF2-40B4-BE49-F238E27FC236}">
                <a16:creationId xmlns:a16="http://schemas.microsoft.com/office/drawing/2014/main" id="{E4756E54-534A-4FE6-9758-D782C1A0BD3B}"/>
              </a:ext>
            </a:extLst>
          </p:cNvPr>
          <p:cNvSpPr txBox="1"/>
          <p:nvPr/>
        </p:nvSpPr>
        <p:spPr>
          <a:xfrm>
            <a:off x="1430901" y="226068"/>
            <a:ext cx="1039993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ru-RU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Стоимость владения фургоном-рефрижератором 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SOLLERS ARGO</a:t>
            </a:r>
            <a:r>
              <a:rPr lang="ru-RU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в 2024 и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2025 году</a:t>
            </a:r>
            <a:endParaRPr lang="en-US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2" name="Рисунок 21" descr="http://dl3.joxi.net/drive/2022/11/15/0047/1886/3106654/54/e9d0e93895.jpg">
            <a:extLst>
              <a:ext uri="{FF2B5EF4-FFF2-40B4-BE49-F238E27FC236}">
                <a16:creationId xmlns:a16="http://schemas.microsoft.com/office/drawing/2014/main" id="{7B15C1A2-8CDF-405F-9800-87F02093A383}"/>
              </a:ext>
            </a:extLst>
          </p:cNvPr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2253" y="5619061"/>
            <a:ext cx="667402" cy="639296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Прямоугольник 7"/>
          <p:cNvSpPr/>
          <p:nvPr/>
        </p:nvSpPr>
        <p:spPr>
          <a:xfrm>
            <a:off x="1415218" y="730580"/>
            <a:ext cx="6211580" cy="26930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300" dirty="0"/>
              <a:t>Маркетинговое агентство НАПИ сравнило стоимость владения фургоном-рефрижератором </a:t>
            </a:r>
            <a:r>
              <a:rPr lang="de-DE" sz="1300" dirty="0">
                <a:solidFill>
                  <a:srgbClr val="000000"/>
                </a:solidFill>
              </a:rPr>
              <a:t>SOLLERS ARGO 2.5T 2.0D 130PS MT6 RWD</a:t>
            </a:r>
            <a:r>
              <a:rPr lang="ru-RU" sz="1300" dirty="0">
                <a:solidFill>
                  <a:srgbClr val="000000"/>
                </a:solidFill>
              </a:rPr>
              <a:t> в 2024 и 2025 году. Расчет выполнен </a:t>
            </a:r>
            <a:r>
              <a:rPr lang="ru-RU" sz="1300" dirty="0"/>
              <a:t>с использованием </a:t>
            </a:r>
            <a:r>
              <a:rPr lang="ru-RU" sz="1300" dirty="0">
                <a:hlinkClick r:id="rId6"/>
              </a:rPr>
              <a:t>онлайн калькулятора</a:t>
            </a:r>
            <a:r>
              <a:rPr lang="en-US" sz="1300" dirty="0">
                <a:hlinkClick r:id="rId6"/>
              </a:rPr>
              <a:t> </a:t>
            </a:r>
            <a:r>
              <a:rPr lang="ru-RU" sz="1300" dirty="0">
                <a:hlinkClick r:id="rId6"/>
              </a:rPr>
              <a:t>стоимости владения </a:t>
            </a:r>
            <a:r>
              <a:rPr lang="en-US" sz="1300" dirty="0">
                <a:hlinkClick r:id="rId6"/>
              </a:rPr>
              <a:t>DV – TCO</a:t>
            </a:r>
            <a:r>
              <a:rPr lang="ru-RU" sz="1300" dirty="0">
                <a:hlinkClick r:id="rId6"/>
              </a:rPr>
              <a:t>.</a:t>
            </a:r>
            <a:endParaRPr lang="ru-RU" sz="1300" dirty="0"/>
          </a:p>
          <a:p>
            <a:pPr algn="just"/>
            <a:endParaRPr lang="ru-RU" sz="1300" dirty="0"/>
          </a:p>
          <a:p>
            <a:pPr algn="just"/>
            <a:r>
              <a:rPr lang="ru-RU" sz="1300" dirty="0"/>
              <a:t>Стоимость фургона в 2024 году составляла 3 042 000 рублей, в 2025 году стоимость автомобиля 2025 года выпуска составляла 3 162 000 рублей. </a:t>
            </a:r>
            <a:br>
              <a:rPr lang="ru-RU" sz="1300" dirty="0"/>
            </a:br>
            <a:br>
              <a:rPr lang="ru-RU" sz="1300" dirty="0"/>
            </a:br>
            <a:r>
              <a:rPr lang="ru-RU" sz="1300" dirty="0"/>
              <a:t>За год стоимость владения </a:t>
            </a:r>
            <a:r>
              <a:rPr lang="de-DE" sz="1300" dirty="0">
                <a:solidFill>
                  <a:srgbClr val="000000"/>
                </a:solidFill>
              </a:rPr>
              <a:t>SOLLERS ARGO</a:t>
            </a:r>
            <a:r>
              <a:rPr lang="ru-RU" sz="1300" dirty="0"/>
              <a:t> выросла на 8,9%. Стоимость владения фургоном за км выросла на 1,2 рубля. Год эксплуатации обходился собственнику на 120,1 тыс. рублей дороже, чем в 2024 году. Стоимость владения за три года выросла на 480,4 тыс. рублей. </a:t>
            </a:r>
          </a:p>
          <a:p>
            <a:pPr algn="just"/>
            <a:endParaRPr lang="ru-RU" sz="1300" dirty="0"/>
          </a:p>
          <a:p>
            <a:pPr algn="just"/>
            <a:r>
              <a:rPr lang="ru-RU" sz="1300" i="1" dirty="0"/>
              <a:t>Стоимость владения рассчитывается с учетом потери стоимости.</a:t>
            </a:r>
          </a:p>
        </p:txBody>
      </p:sp>
      <p:graphicFrame>
        <p:nvGraphicFramePr>
          <p:cNvPr id="14" name="Таблица 13">
            <a:extLst>
              <a:ext uri="{FF2B5EF4-FFF2-40B4-BE49-F238E27FC236}">
                <a16:creationId xmlns:a16="http://schemas.microsoft.com/office/drawing/2014/main" id="{D3A3F4A1-FE86-4666-AF73-F898BF07A8C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31793899"/>
              </p:ext>
            </p:extLst>
          </p:nvPr>
        </p:nvGraphicFramePr>
        <p:xfrm>
          <a:off x="1456046" y="3666975"/>
          <a:ext cx="6144905" cy="224096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715191">
                  <a:extLst>
                    <a:ext uri="{9D8B030D-6E8A-4147-A177-3AD203B41FA5}">
                      <a16:colId xmlns:a16="http://schemas.microsoft.com/office/drawing/2014/main" val="4168353128"/>
                    </a:ext>
                  </a:extLst>
                </a:gridCol>
                <a:gridCol w="1714857">
                  <a:extLst>
                    <a:ext uri="{9D8B030D-6E8A-4147-A177-3AD203B41FA5}">
                      <a16:colId xmlns:a16="http://schemas.microsoft.com/office/drawing/2014/main" val="3412427983"/>
                    </a:ext>
                  </a:extLst>
                </a:gridCol>
                <a:gridCol w="1714857">
                  <a:extLst>
                    <a:ext uri="{9D8B030D-6E8A-4147-A177-3AD203B41FA5}">
                      <a16:colId xmlns:a16="http://schemas.microsoft.com/office/drawing/2014/main" val="2583965378"/>
                    </a:ext>
                  </a:extLst>
                </a:gridCol>
              </a:tblGrid>
              <a:tr h="448192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rgbClr val="C00000"/>
                          </a:solidFill>
                          <a:effectLst/>
                          <a:latin typeface="+mn-lt"/>
                        </a:rPr>
                        <a:t> + 8,9%</a:t>
                      </a: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2024</a:t>
                      </a: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2025</a:t>
                      </a: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64393945"/>
                  </a:ext>
                </a:extLst>
              </a:tr>
              <a:tr h="448192">
                <a:tc>
                  <a:txBody>
                    <a:bodyPr/>
                    <a:lstStyle/>
                    <a:p>
                      <a:pPr algn="l" fontAlgn="b"/>
                      <a:r>
                        <a:rPr lang="ru-RU" sz="1300" u="none" strike="noStrike" dirty="0">
                          <a:effectLst/>
                          <a:latin typeface="+mn-lt"/>
                        </a:rPr>
                        <a:t>Стоимость владения за км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13,46 руб.</a:t>
                      </a:r>
                    </a:p>
                  </a:txBody>
                  <a:tcPr marL="100013" marR="4763" marT="4763" marB="0" anchor="ctr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3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14,66 руб.</a:t>
                      </a:r>
                    </a:p>
                  </a:txBody>
                  <a:tcPr marL="100013" marR="4763" marT="4763" marB="0" anchor="ctr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57761552"/>
                  </a:ext>
                </a:extLst>
              </a:tr>
              <a:tr h="448192">
                <a:tc>
                  <a:txBody>
                    <a:bodyPr/>
                    <a:lstStyle/>
                    <a:p>
                      <a:pPr algn="l" fontAlgn="b"/>
                      <a:r>
                        <a:rPr lang="ru-RU" sz="1300" b="0" u="none" strike="noStrike" dirty="0">
                          <a:effectLst/>
                          <a:latin typeface="+mn-lt"/>
                        </a:rPr>
                        <a:t>Стоимость владения в месяц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112 138,84 руб.</a:t>
                      </a:r>
                    </a:p>
                  </a:txBody>
                  <a:tcPr marL="100013" marR="4763" marT="4763" marB="0" anchor="ctr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122 147,02 руб.</a:t>
                      </a:r>
                    </a:p>
                  </a:txBody>
                  <a:tcPr marL="100013" marR="4763" marT="4763" marB="0" anchor="ctr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03448940"/>
                  </a:ext>
                </a:extLst>
              </a:tr>
              <a:tr h="448192">
                <a:tc>
                  <a:txBody>
                    <a:bodyPr/>
                    <a:lstStyle/>
                    <a:p>
                      <a:pPr algn="l" fontAlgn="b"/>
                      <a:r>
                        <a:rPr lang="ru-RU" sz="1300" b="0" u="none" strike="noStrike" dirty="0">
                          <a:effectLst/>
                          <a:latin typeface="+mn-lt"/>
                        </a:rPr>
                        <a:t>Стоимость владения в год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1 345 666,02 руб.</a:t>
                      </a:r>
                    </a:p>
                  </a:txBody>
                  <a:tcPr marL="100013" marR="4763" marT="4763" marB="0" anchor="ctr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1 465 764,26 руб.</a:t>
                      </a:r>
                    </a:p>
                  </a:txBody>
                  <a:tcPr marL="100013" marR="4763" marT="4763" marB="0" anchor="ctr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54112192"/>
                  </a:ext>
                </a:extLst>
              </a:tr>
              <a:tr h="448192">
                <a:tc>
                  <a:txBody>
                    <a:bodyPr/>
                    <a:lstStyle/>
                    <a:p>
                      <a:pPr algn="l" fontAlgn="b"/>
                      <a:r>
                        <a:rPr lang="ru-RU" sz="1300" b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Стоимость владения за 3 года</a:t>
                      </a:r>
                      <a:endParaRPr lang="ru-RU" sz="13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5 382 664,08 руб.</a:t>
                      </a:r>
                    </a:p>
                  </a:txBody>
                  <a:tcPr marL="100013" marR="4763" marT="4763" marB="0" anchor="ctr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5 863 057,02 руб.</a:t>
                      </a:r>
                    </a:p>
                  </a:txBody>
                  <a:tcPr marL="100013" marR="4763" marT="4763" marB="0" anchor="ctr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98561869"/>
                  </a:ext>
                </a:extLst>
              </a:tr>
            </a:tbl>
          </a:graphicData>
        </a:graphic>
      </p:graphicFrame>
      <p:graphicFrame>
        <p:nvGraphicFramePr>
          <p:cNvPr id="15" name="Таблица 14">
            <a:extLst>
              <a:ext uri="{FF2B5EF4-FFF2-40B4-BE49-F238E27FC236}">
                <a16:creationId xmlns:a16="http://schemas.microsoft.com/office/drawing/2014/main" id="{DF51F05D-E79C-40CC-85DA-44FB2BEA7E7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97413934"/>
              </p:ext>
            </p:extLst>
          </p:nvPr>
        </p:nvGraphicFramePr>
        <p:xfrm>
          <a:off x="7953375" y="3666975"/>
          <a:ext cx="3682370" cy="224096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841185">
                  <a:extLst>
                    <a:ext uri="{9D8B030D-6E8A-4147-A177-3AD203B41FA5}">
                      <a16:colId xmlns:a16="http://schemas.microsoft.com/office/drawing/2014/main" val="1117725922"/>
                    </a:ext>
                  </a:extLst>
                </a:gridCol>
                <a:gridCol w="1841185">
                  <a:extLst>
                    <a:ext uri="{9D8B030D-6E8A-4147-A177-3AD203B41FA5}">
                      <a16:colId xmlns:a16="http://schemas.microsoft.com/office/drawing/2014/main" val="488805008"/>
                    </a:ext>
                  </a:extLst>
                </a:gridCol>
              </a:tblGrid>
              <a:tr h="180000">
                <a:tc>
                  <a:txBody>
                    <a:bodyPr/>
                    <a:lstStyle/>
                    <a:p>
                      <a:pPr algn="l" fontAlgn="b"/>
                      <a:r>
                        <a:rPr lang="ru-RU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Собственник</a:t>
                      </a:r>
                    </a:p>
                  </a:txBody>
                  <a:tcPr marL="100013" marR="4763" marT="4763" marB="0" anchor="ctr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Юридическое лицо</a:t>
                      </a:r>
                    </a:p>
                  </a:txBody>
                  <a:tcPr marL="100013" marR="4763" marT="4763" marB="0" anchor="ctr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19449439"/>
                  </a:ext>
                </a:extLst>
              </a:tr>
              <a:tr h="180000">
                <a:tc>
                  <a:txBody>
                    <a:bodyPr/>
                    <a:lstStyle/>
                    <a:p>
                      <a:pPr algn="l" fontAlgn="b"/>
                      <a:r>
                        <a:rPr lang="ru-RU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Способ покупки</a:t>
                      </a:r>
                    </a:p>
                  </a:txBody>
                  <a:tcPr marL="100013" marR="4763" marT="4763" marB="0" anchor="ctr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Собственные</a:t>
                      </a:r>
                      <a:r>
                        <a:rPr lang="ru-RU" sz="1050" b="0" i="0" u="none" strike="noStrike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средства</a:t>
                      </a:r>
                      <a:endParaRPr lang="ru-RU" sz="105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100013" marR="4763" marT="4763" marB="0" anchor="ctr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55467257"/>
                  </a:ext>
                </a:extLst>
              </a:tr>
              <a:tr h="180000">
                <a:tc>
                  <a:txBody>
                    <a:bodyPr/>
                    <a:lstStyle/>
                    <a:p>
                      <a:pPr algn="l" fontAlgn="b"/>
                      <a:r>
                        <a:rPr lang="ru-RU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Регион</a:t>
                      </a:r>
                    </a:p>
                  </a:txBody>
                  <a:tcPr marL="100013" marR="4763" marT="4763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Москва</a:t>
                      </a:r>
                    </a:p>
                  </a:txBody>
                  <a:tcPr marL="100013" marR="4763" marT="4763" marB="0" anchor="b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16561984"/>
                  </a:ext>
                </a:extLst>
              </a:tr>
              <a:tr h="180000">
                <a:tc>
                  <a:txBody>
                    <a:bodyPr/>
                    <a:lstStyle/>
                    <a:p>
                      <a:pPr algn="l" fontAlgn="b"/>
                      <a:r>
                        <a:rPr lang="ru-RU" sz="1050" b="0" i="0" u="none" strike="noStrike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Период владения</a:t>
                      </a:r>
                      <a:endParaRPr lang="ru-RU" sz="105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100013" marR="4763" marT="4763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48</a:t>
                      </a:r>
                      <a:r>
                        <a:rPr lang="en-US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ru-RU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месяцев</a:t>
                      </a:r>
                    </a:p>
                  </a:txBody>
                  <a:tcPr marL="100013" marR="4763" marT="4763" marB="0" anchor="b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32724700"/>
                  </a:ext>
                </a:extLst>
              </a:tr>
              <a:tr h="180000">
                <a:tc>
                  <a:txBody>
                    <a:bodyPr/>
                    <a:lstStyle/>
                    <a:p>
                      <a:pPr algn="l" fontAlgn="b"/>
                      <a:r>
                        <a:rPr lang="ru-RU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Среднегодовой пробег, км</a:t>
                      </a:r>
                    </a:p>
                  </a:txBody>
                  <a:tcPr marL="100013" marR="4763" marT="4763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100 000</a:t>
                      </a:r>
                    </a:p>
                  </a:txBody>
                  <a:tcPr marL="100013" marR="4763" marT="4763" marB="0" anchor="b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8989165"/>
                  </a:ext>
                </a:extLst>
              </a:tr>
              <a:tr h="36000">
                <a:tc gridSpan="2">
                  <a:txBody>
                    <a:bodyPr/>
                    <a:lstStyle/>
                    <a:p>
                      <a:pPr algn="l" fontAlgn="b"/>
                      <a:endParaRPr lang="ru-RU" sz="5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100013" marR="4763" marT="4763" marB="0" anchor="ctr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100013" marR="4763" marT="4763" marB="0" anchor="ctr">
                    <a:lnL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43332624"/>
                  </a:ext>
                </a:extLst>
              </a:tr>
              <a:tr h="180000">
                <a:tc>
                  <a:txBody>
                    <a:bodyPr/>
                    <a:lstStyle/>
                    <a:p>
                      <a:pPr algn="l" fontAlgn="b"/>
                      <a:r>
                        <a:rPr lang="ru-RU" sz="105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Объём двигателя</a:t>
                      </a:r>
                      <a:endParaRPr lang="ru-RU" sz="105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100013" marR="4763" marT="4763" marB="0" anchor="ctr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1990 л.</a:t>
                      </a:r>
                    </a:p>
                  </a:txBody>
                  <a:tcPr marL="85725" marR="9525" marT="9525" marB="0" anchor="b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21033017"/>
                  </a:ext>
                </a:extLst>
              </a:tr>
              <a:tr h="180000">
                <a:tc>
                  <a:txBody>
                    <a:bodyPr/>
                    <a:lstStyle/>
                    <a:p>
                      <a:pPr algn="l" fontAlgn="b"/>
                      <a:r>
                        <a:rPr lang="ru-RU" sz="105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Трансмиссия</a:t>
                      </a:r>
                      <a:endParaRPr lang="ru-RU" sz="105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100013" marR="4763" marT="4763" marB="0" anchor="ctr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Mt </a:t>
                      </a:r>
                    </a:p>
                  </a:txBody>
                  <a:tcPr marL="85725" marR="9525" marT="9525" marB="0" anchor="b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13498399"/>
                  </a:ext>
                </a:extLst>
              </a:tr>
              <a:tr h="180000">
                <a:tc>
                  <a:txBody>
                    <a:bodyPr/>
                    <a:lstStyle/>
                    <a:p>
                      <a:pPr algn="l" fontAlgn="b"/>
                      <a:r>
                        <a:rPr lang="ru-RU" sz="105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Тип привода</a:t>
                      </a:r>
                      <a:endParaRPr lang="ru-RU" sz="105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100013" marR="4763" marT="4763" marB="0" anchor="ctr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Rear WD </a:t>
                      </a:r>
                    </a:p>
                  </a:txBody>
                  <a:tcPr marL="85725" marR="9525" marT="9525" marB="0" anchor="b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68679499"/>
                  </a:ext>
                </a:extLst>
              </a:tr>
              <a:tr h="180000">
                <a:tc>
                  <a:txBody>
                    <a:bodyPr/>
                    <a:lstStyle/>
                    <a:p>
                      <a:pPr algn="l" fontAlgn="b"/>
                      <a:r>
                        <a:rPr lang="ru-RU" sz="105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Мощность двигателя</a:t>
                      </a:r>
                      <a:endParaRPr lang="ru-RU" sz="105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100013" marR="4763" marT="4763" marB="0" anchor="ctr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130 </a:t>
                      </a:r>
                      <a:r>
                        <a:rPr lang="ru-RU" sz="105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лс</a:t>
                      </a:r>
                      <a:r>
                        <a:rPr lang="ru-RU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.</a:t>
                      </a:r>
                    </a:p>
                  </a:txBody>
                  <a:tcPr marL="85725" marR="9525" marT="9525" marB="0" anchor="b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1853619"/>
                  </a:ext>
                </a:extLst>
              </a:tr>
              <a:tr h="180000">
                <a:tc>
                  <a:txBody>
                    <a:bodyPr/>
                    <a:lstStyle/>
                    <a:p>
                      <a:pPr algn="l" fontAlgn="b"/>
                      <a:r>
                        <a:rPr lang="ru-RU" sz="105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Тип кузова</a:t>
                      </a:r>
                      <a:endParaRPr lang="ru-RU" sz="105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100013" marR="4763" marT="4763" marB="0" anchor="ctr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Фургон-рефрижератор</a:t>
                      </a:r>
                    </a:p>
                  </a:txBody>
                  <a:tcPr marL="85725" marR="9525" marT="9525" marB="0" anchor="b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98495326"/>
                  </a:ext>
                </a:extLst>
              </a:tr>
              <a:tr h="180000">
                <a:tc>
                  <a:txBody>
                    <a:bodyPr/>
                    <a:lstStyle/>
                    <a:p>
                      <a:pPr algn="l" fontAlgn="b"/>
                      <a:r>
                        <a:rPr lang="ru-RU" sz="105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Тип двигателя</a:t>
                      </a:r>
                      <a:endParaRPr lang="ru-RU" sz="105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100013" marR="4763" marT="4763" marB="0" anchor="ctr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Дизель </a:t>
                      </a:r>
                    </a:p>
                  </a:txBody>
                  <a:tcPr marL="85725" marR="9525" marT="9525" marB="0" anchor="b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39450061"/>
                  </a:ext>
                </a:extLst>
              </a:tr>
              <a:tr h="180000">
                <a:tc>
                  <a:txBody>
                    <a:bodyPr/>
                    <a:lstStyle/>
                    <a:p>
                      <a:pPr algn="l" fontAlgn="b"/>
                      <a:r>
                        <a:rPr lang="ru-RU" sz="105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Расход топлива на 100 км</a:t>
                      </a:r>
                      <a:endParaRPr lang="ru-RU" sz="105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100013" marR="4763" marT="4763" marB="0" anchor="ctr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9.2 л.</a:t>
                      </a:r>
                    </a:p>
                  </a:txBody>
                  <a:tcPr marL="85725" marR="9525" marT="9525" marB="0" anchor="b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43995728"/>
                  </a:ext>
                </a:extLst>
              </a:tr>
            </a:tbl>
          </a:graphicData>
        </a:graphic>
      </p:graphicFrame>
      <p:sp>
        <p:nvSpPr>
          <p:cNvPr id="17" name="Прямоугольник 16"/>
          <p:cNvSpPr/>
          <p:nvPr/>
        </p:nvSpPr>
        <p:spPr>
          <a:xfrm>
            <a:off x="1415218" y="6513881"/>
            <a:ext cx="2339877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000" dirty="0">
                <a:solidFill>
                  <a:schemeClr val="bg2">
                    <a:lumMod val="75000"/>
                  </a:schemeClr>
                </a:solidFill>
              </a:rPr>
              <a:t>#</a:t>
            </a:r>
            <a:r>
              <a:rPr lang="ru-RU" sz="1000" dirty="0" err="1">
                <a:solidFill>
                  <a:schemeClr val="bg2">
                    <a:lumMod val="75000"/>
                  </a:schemeClr>
                </a:solidFill>
              </a:rPr>
              <a:t>НАПИ_стоимость_владения</a:t>
            </a:r>
            <a:endParaRPr lang="ru-RU" sz="1000" dirty="0">
              <a:solidFill>
                <a:schemeClr val="bg2">
                  <a:lumMod val="75000"/>
                </a:schemeClr>
              </a:solidFill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7482016" y="549341"/>
            <a:ext cx="4480984" cy="30764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59731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5">
            <a:extLst>
              <a:ext uri="{FF2B5EF4-FFF2-40B4-BE49-F238E27FC236}">
                <a16:creationId xmlns:a16="http://schemas.microsoft.com/office/drawing/2014/main" id="{41271B69-AA02-4C44-AB0D-F9DA999B9A06}"/>
              </a:ext>
            </a:extLst>
          </p:cNvPr>
          <p:cNvSpPr txBox="1">
            <a:spLocks/>
          </p:cNvSpPr>
          <p:nvPr/>
        </p:nvSpPr>
        <p:spPr>
          <a:xfrm>
            <a:off x="11635745" y="243513"/>
            <a:ext cx="391428" cy="19548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ru-RU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22E1CF2F-19B6-4B01-91BB-CDBA096AD5BE}" type="slidenum">
              <a:rPr lang="en-US" sz="1000" b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>
                <a:defRPr/>
              </a:pPr>
              <a:t>2</a:t>
            </a:fld>
            <a:endParaRPr lang="en-US" sz="1000" b="1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TextBox 23">
            <a:hlinkClick r:id="rId3"/>
            <a:extLst>
              <a:ext uri="{FF2B5EF4-FFF2-40B4-BE49-F238E27FC236}">
                <a16:creationId xmlns:a16="http://schemas.microsoft.com/office/drawing/2014/main" id="{16AB257E-A5AF-4549-BB43-128081411FA4}"/>
              </a:ext>
            </a:extLst>
          </p:cNvPr>
          <p:cNvSpPr txBox="1"/>
          <p:nvPr/>
        </p:nvSpPr>
        <p:spPr>
          <a:xfrm>
            <a:off x="5177156" y="5927410"/>
            <a:ext cx="5895485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900" b="0" i="1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6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Источник: </a:t>
            </a:r>
            <a:r>
              <a:rPr kumimoji="0" lang="ru-RU" sz="900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Н</a:t>
            </a:r>
            <a:r>
              <a:rPr kumimoji="0" lang="ru-RU" sz="900" i="1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65000"/>
                  </a:prstClr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АПИ / </a:t>
            </a:r>
            <a:r>
              <a:rPr kumimoji="0" lang="ru-RU" sz="900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Н</a:t>
            </a:r>
            <a:r>
              <a:rPr kumimoji="0" lang="ru-RU" sz="900" i="1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65000"/>
                  </a:prstClr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ациональное Агентство Промышленной Информации</a:t>
            </a:r>
            <a:endParaRPr kumimoji="0" lang="ko-KR" altLang="en-US" sz="900" i="1" u="none" strike="noStrike" kern="1200" cap="none" spc="0" normalizeH="0" baseline="0" noProof="0" dirty="0">
              <a:ln>
                <a:noFill/>
              </a:ln>
              <a:solidFill>
                <a:prstClr val="white">
                  <a:lumMod val="65000"/>
                </a:prstClr>
              </a:solidFill>
              <a:effectLst/>
              <a:uLnTx/>
              <a:uFillTx/>
              <a:latin typeface="Arial" panose="020B0604020202020204" pitchFamily="34" charset="0"/>
              <a:ea typeface="맑은 고딕" panose="020B0503020000020004" pitchFamily="34" charset="-127"/>
              <a:cs typeface="Arial" panose="020B0604020202020204" pitchFamily="34" charset="0"/>
            </a:endParaRPr>
          </a:p>
        </p:txBody>
      </p:sp>
      <p:sp>
        <p:nvSpPr>
          <p:cNvPr id="11" name="TextBox 10">
            <a:hlinkClick r:id="rId3"/>
            <a:extLst>
              <a:ext uri="{FF2B5EF4-FFF2-40B4-BE49-F238E27FC236}">
                <a16:creationId xmlns:a16="http://schemas.microsoft.com/office/drawing/2014/main" id="{ABD864A0-29EA-4A3A-A79F-EC9ACECEBB8D}"/>
              </a:ext>
            </a:extLst>
          </p:cNvPr>
          <p:cNvSpPr txBox="1"/>
          <p:nvPr/>
        </p:nvSpPr>
        <p:spPr>
          <a:xfrm>
            <a:off x="1456045" y="6322790"/>
            <a:ext cx="1314861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900" b="0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6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맑은 고딕" panose="020B0503020000020004" pitchFamily="34" charset="-127"/>
                <a:cs typeface="Arial" panose="020B0604020202020204" pitchFamily="34" charset="0"/>
              </a:rPr>
              <a:t>www.napinfo.ru</a:t>
            </a:r>
            <a:endParaRPr kumimoji="0" lang="ko-KR" altLang="en-US" sz="900" b="0" i="0" u="none" strike="noStrike" kern="1200" cap="none" spc="0" normalizeH="0" baseline="0" noProof="0" dirty="0">
              <a:ln>
                <a:noFill/>
              </a:ln>
              <a:solidFill>
                <a:prstClr val="white">
                  <a:lumMod val="65000"/>
                </a:prstClr>
              </a:solidFill>
              <a:effectLst/>
              <a:uLnTx/>
              <a:uFillTx/>
              <a:latin typeface="Arial" panose="020B0604020202020204" pitchFamily="34" charset="0"/>
              <a:ea typeface="맑은 고딕" panose="020B0503020000020004" pitchFamily="34" charset="-127"/>
              <a:cs typeface="Arial" panose="020B0604020202020204" pitchFamily="34" charset="0"/>
            </a:endParaRPr>
          </a:p>
        </p:txBody>
      </p:sp>
      <p:pic>
        <p:nvPicPr>
          <p:cNvPr id="35" name="Рисунок 3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0325" y="248467"/>
            <a:ext cx="889330" cy="519284"/>
          </a:xfrm>
          <a:prstGeom prst="rect">
            <a:avLst/>
          </a:prstGeom>
        </p:spPr>
      </p:pic>
      <p:cxnSp>
        <p:nvCxnSpPr>
          <p:cNvPr id="12" name="Прямая соединительная линия 11"/>
          <p:cNvCxnSpPr>
            <a:cxnSpLocks/>
          </p:cNvCxnSpPr>
          <p:nvPr/>
        </p:nvCxnSpPr>
        <p:spPr>
          <a:xfrm>
            <a:off x="1487136" y="508109"/>
            <a:ext cx="10328012" cy="0"/>
          </a:xfrm>
          <a:prstGeom prst="line">
            <a:avLst/>
          </a:prstGeom>
          <a:ln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единительная линия 29">
            <a:extLst>
              <a:ext uri="{FF2B5EF4-FFF2-40B4-BE49-F238E27FC236}">
                <a16:creationId xmlns:a16="http://schemas.microsoft.com/office/drawing/2014/main" id="{D5565265-B6A4-4F3A-9EDA-056AD11271D6}"/>
              </a:ext>
            </a:extLst>
          </p:cNvPr>
          <p:cNvCxnSpPr/>
          <p:nvPr/>
        </p:nvCxnSpPr>
        <p:spPr>
          <a:xfrm>
            <a:off x="1456045" y="6258357"/>
            <a:ext cx="10359103" cy="0"/>
          </a:xfrm>
          <a:prstGeom prst="line">
            <a:avLst/>
          </a:prstGeom>
          <a:ln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>
            <a:extLst>
              <a:ext uri="{FF2B5EF4-FFF2-40B4-BE49-F238E27FC236}">
                <a16:creationId xmlns:a16="http://schemas.microsoft.com/office/drawing/2014/main" id="{E4756E54-534A-4FE6-9758-D782C1A0BD3B}"/>
              </a:ext>
            </a:extLst>
          </p:cNvPr>
          <p:cNvSpPr txBox="1"/>
          <p:nvPr/>
        </p:nvSpPr>
        <p:spPr>
          <a:xfrm>
            <a:off x="2770906" y="608225"/>
            <a:ext cx="5182469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60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Стоимость владения фургоном-рефрижератором </a:t>
            </a:r>
            <a:r>
              <a:rPr lang="en-US" sz="160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SOLLERS </a:t>
            </a:r>
            <a:r>
              <a:rPr lang="en-US" sz="16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ARGO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в 2024 и</a:t>
            </a:r>
            <a:r>
              <a:rPr lang="en-US" sz="16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2025 году</a:t>
            </a:r>
            <a:endParaRPr lang="en-US" sz="1600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2" name="Рисунок 21" descr="http://dl3.joxi.net/drive/2022/11/15/0047/1886/3106654/54/e9d0e93895.jpg">
            <a:extLst>
              <a:ext uri="{FF2B5EF4-FFF2-40B4-BE49-F238E27FC236}">
                <a16:creationId xmlns:a16="http://schemas.microsoft.com/office/drawing/2014/main" id="{7B15C1A2-8CDF-405F-9800-87F02093A383}"/>
              </a:ext>
            </a:extLst>
          </p:cNvPr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325" y="5704677"/>
            <a:ext cx="667402" cy="639296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14" name="Таблица 13">
            <a:extLst>
              <a:ext uri="{FF2B5EF4-FFF2-40B4-BE49-F238E27FC236}">
                <a16:creationId xmlns:a16="http://schemas.microsoft.com/office/drawing/2014/main" id="{D3A3F4A1-FE86-4666-AF73-F898BF07A8C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29207561"/>
              </p:ext>
            </p:extLst>
          </p:nvPr>
        </p:nvGraphicFramePr>
        <p:xfrm>
          <a:off x="3361916" y="3666975"/>
          <a:ext cx="4464000" cy="224096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728000">
                  <a:extLst>
                    <a:ext uri="{9D8B030D-6E8A-4147-A177-3AD203B41FA5}">
                      <a16:colId xmlns:a16="http://schemas.microsoft.com/office/drawing/2014/main" val="4168353128"/>
                    </a:ext>
                  </a:extLst>
                </a:gridCol>
                <a:gridCol w="1368000">
                  <a:extLst>
                    <a:ext uri="{9D8B030D-6E8A-4147-A177-3AD203B41FA5}">
                      <a16:colId xmlns:a16="http://schemas.microsoft.com/office/drawing/2014/main" val="3412427983"/>
                    </a:ext>
                  </a:extLst>
                </a:gridCol>
                <a:gridCol w="1368000">
                  <a:extLst>
                    <a:ext uri="{9D8B030D-6E8A-4147-A177-3AD203B41FA5}">
                      <a16:colId xmlns:a16="http://schemas.microsoft.com/office/drawing/2014/main" val="2583965378"/>
                    </a:ext>
                  </a:extLst>
                </a:gridCol>
              </a:tblGrid>
              <a:tr h="448192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rgbClr val="C00000"/>
                          </a:solidFill>
                          <a:effectLst/>
                          <a:latin typeface="+mn-lt"/>
                        </a:rPr>
                        <a:t> + 8,9%</a:t>
                      </a: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2024</a:t>
                      </a: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2025</a:t>
                      </a: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64393945"/>
                  </a:ext>
                </a:extLst>
              </a:tr>
              <a:tr h="448192">
                <a:tc>
                  <a:txBody>
                    <a:bodyPr/>
                    <a:lstStyle/>
                    <a:p>
                      <a:pPr algn="l" fontAlgn="b"/>
                      <a:r>
                        <a:rPr lang="ru-RU" sz="1300" u="none" strike="noStrike" dirty="0">
                          <a:effectLst/>
                          <a:latin typeface="+mn-lt"/>
                        </a:rPr>
                        <a:t>Стоимость </a:t>
                      </a:r>
                      <a:r>
                        <a:rPr lang="ru-RU" sz="1300" u="none" strike="noStrike">
                          <a:effectLst/>
                          <a:latin typeface="+mn-lt"/>
                        </a:rPr>
                        <a:t>владения </a:t>
                      </a:r>
                      <a:br>
                        <a:rPr lang="ru-RU" sz="1300" u="none" strike="noStrike">
                          <a:effectLst/>
                          <a:latin typeface="+mn-lt"/>
                        </a:rPr>
                      </a:br>
                      <a:r>
                        <a:rPr lang="ru-RU" sz="1300" u="none" strike="noStrike">
                          <a:effectLst/>
                          <a:latin typeface="+mn-lt"/>
                        </a:rPr>
                        <a:t>за </a:t>
                      </a:r>
                      <a:r>
                        <a:rPr lang="ru-RU" sz="1300" u="none" strike="noStrike" dirty="0">
                          <a:effectLst/>
                          <a:latin typeface="+mn-lt"/>
                        </a:rPr>
                        <a:t>км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13,46 руб.</a:t>
                      </a:r>
                    </a:p>
                  </a:txBody>
                  <a:tcPr marL="100013" marR="4763" marT="4763" marB="0" anchor="ctr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3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14,66 руб.</a:t>
                      </a:r>
                    </a:p>
                  </a:txBody>
                  <a:tcPr marL="100013" marR="4763" marT="4763" marB="0" anchor="ctr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57761552"/>
                  </a:ext>
                </a:extLst>
              </a:tr>
              <a:tr h="448192">
                <a:tc>
                  <a:txBody>
                    <a:bodyPr/>
                    <a:lstStyle/>
                    <a:p>
                      <a:pPr algn="l" fontAlgn="b"/>
                      <a:r>
                        <a:rPr lang="ru-RU" sz="1300" b="0" u="none" strike="noStrike" dirty="0">
                          <a:effectLst/>
                          <a:latin typeface="+mn-lt"/>
                        </a:rPr>
                        <a:t>Стоимость </a:t>
                      </a:r>
                      <a:r>
                        <a:rPr lang="ru-RU" sz="1300" b="0" u="none" strike="noStrike">
                          <a:effectLst/>
                          <a:latin typeface="+mn-lt"/>
                        </a:rPr>
                        <a:t>владения </a:t>
                      </a:r>
                      <a:br>
                        <a:rPr lang="ru-RU" sz="1300" b="0" u="none" strike="noStrike">
                          <a:effectLst/>
                          <a:latin typeface="+mn-lt"/>
                        </a:rPr>
                      </a:br>
                      <a:r>
                        <a:rPr lang="ru-RU" sz="1300" b="0" u="none" strike="noStrike">
                          <a:effectLst/>
                          <a:latin typeface="+mn-lt"/>
                        </a:rPr>
                        <a:t>в </a:t>
                      </a:r>
                      <a:r>
                        <a:rPr lang="ru-RU" sz="1300" b="0" u="none" strike="noStrike" dirty="0">
                          <a:effectLst/>
                          <a:latin typeface="+mn-lt"/>
                        </a:rPr>
                        <a:t>месяц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112 138,84 руб.</a:t>
                      </a:r>
                    </a:p>
                  </a:txBody>
                  <a:tcPr marL="100013" marR="4763" marT="4763" marB="0" anchor="ctr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122 147,02 руб.</a:t>
                      </a:r>
                    </a:p>
                  </a:txBody>
                  <a:tcPr marL="100013" marR="4763" marT="4763" marB="0" anchor="ctr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03448940"/>
                  </a:ext>
                </a:extLst>
              </a:tr>
              <a:tr h="448192">
                <a:tc>
                  <a:txBody>
                    <a:bodyPr/>
                    <a:lstStyle/>
                    <a:p>
                      <a:pPr algn="l" fontAlgn="b"/>
                      <a:r>
                        <a:rPr lang="ru-RU" sz="1300" b="0" u="none" strike="noStrike" dirty="0">
                          <a:effectLst/>
                          <a:latin typeface="+mn-lt"/>
                        </a:rPr>
                        <a:t>Стоимость </a:t>
                      </a:r>
                      <a:r>
                        <a:rPr lang="ru-RU" sz="1300" b="0" u="none" strike="noStrike">
                          <a:effectLst/>
                          <a:latin typeface="+mn-lt"/>
                        </a:rPr>
                        <a:t>владения </a:t>
                      </a:r>
                      <a:br>
                        <a:rPr lang="ru-RU" sz="1300" b="0" u="none" strike="noStrike">
                          <a:effectLst/>
                          <a:latin typeface="+mn-lt"/>
                        </a:rPr>
                      </a:br>
                      <a:r>
                        <a:rPr lang="ru-RU" sz="1300" b="0" u="none" strike="noStrike">
                          <a:effectLst/>
                          <a:latin typeface="+mn-lt"/>
                        </a:rPr>
                        <a:t>в </a:t>
                      </a:r>
                      <a:r>
                        <a:rPr lang="ru-RU" sz="1300" b="0" u="none" strike="noStrike" dirty="0">
                          <a:effectLst/>
                          <a:latin typeface="+mn-lt"/>
                        </a:rPr>
                        <a:t>год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1 345 666,02 руб.</a:t>
                      </a:r>
                    </a:p>
                  </a:txBody>
                  <a:tcPr marL="100013" marR="4763" marT="4763" marB="0" anchor="ctr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1 465 764,26 руб.</a:t>
                      </a:r>
                    </a:p>
                  </a:txBody>
                  <a:tcPr marL="100013" marR="4763" marT="4763" marB="0" anchor="ctr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54112192"/>
                  </a:ext>
                </a:extLst>
              </a:tr>
              <a:tr h="448192">
                <a:tc>
                  <a:txBody>
                    <a:bodyPr/>
                    <a:lstStyle/>
                    <a:p>
                      <a:pPr algn="l" fontAlgn="b"/>
                      <a:r>
                        <a:rPr lang="ru-RU" sz="1300" b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Стоимость </a:t>
                      </a:r>
                      <a:r>
                        <a:rPr lang="ru-RU" sz="1300" b="0" u="none" strike="noStrike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владения </a:t>
                      </a:r>
                      <a:br>
                        <a:rPr lang="ru-RU" sz="1300" b="0" u="none" strike="noStrike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</a:br>
                      <a:r>
                        <a:rPr lang="ru-RU" sz="1300" b="0" u="none" strike="noStrike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за </a:t>
                      </a:r>
                      <a:r>
                        <a:rPr lang="ru-RU" sz="1300" b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3 года</a:t>
                      </a:r>
                      <a:endParaRPr lang="ru-RU" sz="13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5 382 664,08 руб.</a:t>
                      </a:r>
                    </a:p>
                  </a:txBody>
                  <a:tcPr marL="100013" marR="4763" marT="4763" marB="0" anchor="ctr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5 863 057,02 руб.</a:t>
                      </a:r>
                    </a:p>
                  </a:txBody>
                  <a:tcPr marL="100013" marR="4763" marT="4763" marB="0" anchor="ctr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98561869"/>
                  </a:ext>
                </a:extLst>
              </a:tr>
            </a:tbl>
          </a:graphicData>
        </a:graphic>
      </p:graphicFrame>
      <p:graphicFrame>
        <p:nvGraphicFramePr>
          <p:cNvPr id="15" name="Таблица 14">
            <a:extLst>
              <a:ext uri="{FF2B5EF4-FFF2-40B4-BE49-F238E27FC236}">
                <a16:creationId xmlns:a16="http://schemas.microsoft.com/office/drawing/2014/main" id="{DF51F05D-E79C-40CC-85DA-44FB2BEA7E7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88599948"/>
              </p:ext>
            </p:extLst>
          </p:nvPr>
        </p:nvGraphicFramePr>
        <p:xfrm>
          <a:off x="7953375" y="3666975"/>
          <a:ext cx="3064526" cy="22362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660526">
                  <a:extLst>
                    <a:ext uri="{9D8B030D-6E8A-4147-A177-3AD203B41FA5}">
                      <a16:colId xmlns:a16="http://schemas.microsoft.com/office/drawing/2014/main" val="1117725922"/>
                    </a:ext>
                  </a:extLst>
                </a:gridCol>
                <a:gridCol w="1404000">
                  <a:extLst>
                    <a:ext uri="{9D8B030D-6E8A-4147-A177-3AD203B41FA5}">
                      <a16:colId xmlns:a16="http://schemas.microsoft.com/office/drawing/2014/main" val="488805008"/>
                    </a:ext>
                  </a:extLst>
                </a:gridCol>
              </a:tblGrid>
              <a:tr h="180000">
                <a:tc>
                  <a:txBody>
                    <a:bodyPr/>
                    <a:lstStyle/>
                    <a:p>
                      <a:pPr algn="l" fontAlgn="b"/>
                      <a:r>
                        <a:rPr lang="ru-RU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Собственник</a:t>
                      </a:r>
                    </a:p>
                  </a:txBody>
                  <a:tcPr marL="100013" marR="4763" marT="4763" marB="0" anchor="ctr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Юридическое лицо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19449439"/>
                  </a:ext>
                </a:extLst>
              </a:tr>
              <a:tr h="180000">
                <a:tc>
                  <a:txBody>
                    <a:bodyPr/>
                    <a:lstStyle/>
                    <a:p>
                      <a:pPr algn="l" fontAlgn="b"/>
                      <a:r>
                        <a:rPr lang="ru-RU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Способ покупки</a:t>
                      </a:r>
                    </a:p>
                  </a:txBody>
                  <a:tcPr marL="100013" marR="4763" marT="4763" marB="0" anchor="ctr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Собственные</a:t>
                      </a:r>
                      <a:r>
                        <a:rPr lang="ru-RU" sz="1050" b="0" i="0" u="none" strike="noStrike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средства</a:t>
                      </a:r>
                      <a:endParaRPr lang="ru-RU" sz="105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55467257"/>
                  </a:ext>
                </a:extLst>
              </a:tr>
              <a:tr h="180000">
                <a:tc>
                  <a:txBody>
                    <a:bodyPr/>
                    <a:lstStyle/>
                    <a:p>
                      <a:pPr algn="l" fontAlgn="b"/>
                      <a:r>
                        <a:rPr lang="ru-RU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Регион</a:t>
                      </a:r>
                    </a:p>
                  </a:txBody>
                  <a:tcPr marL="100013" marR="4763" marT="4763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Москва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16561984"/>
                  </a:ext>
                </a:extLst>
              </a:tr>
              <a:tr h="180000">
                <a:tc>
                  <a:txBody>
                    <a:bodyPr/>
                    <a:lstStyle/>
                    <a:p>
                      <a:pPr algn="l" fontAlgn="b"/>
                      <a:r>
                        <a:rPr lang="ru-RU" sz="1050" b="0" i="0" u="none" strike="noStrike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Период владения</a:t>
                      </a:r>
                      <a:endParaRPr lang="ru-RU" sz="105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100013" marR="4763" marT="4763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48</a:t>
                      </a:r>
                      <a:r>
                        <a:rPr lang="en-US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ru-RU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месяцев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32724700"/>
                  </a:ext>
                </a:extLst>
              </a:tr>
              <a:tr h="180000">
                <a:tc>
                  <a:txBody>
                    <a:bodyPr/>
                    <a:lstStyle/>
                    <a:p>
                      <a:pPr algn="l" fontAlgn="b"/>
                      <a:r>
                        <a:rPr lang="ru-RU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Среднегодовой пробег, км</a:t>
                      </a:r>
                    </a:p>
                  </a:txBody>
                  <a:tcPr marL="100013" marR="4763" marT="4763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100 000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8989165"/>
                  </a:ext>
                </a:extLst>
              </a:tr>
              <a:tr h="36000">
                <a:tc gridSpan="2">
                  <a:txBody>
                    <a:bodyPr/>
                    <a:lstStyle/>
                    <a:p>
                      <a:pPr algn="l" fontAlgn="b"/>
                      <a:endParaRPr lang="ru-RU" sz="5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100013" marR="4763" marT="4763" marB="0" anchor="ctr">
                    <a:lnL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43332624"/>
                  </a:ext>
                </a:extLst>
              </a:tr>
              <a:tr h="180000">
                <a:tc>
                  <a:txBody>
                    <a:bodyPr/>
                    <a:lstStyle/>
                    <a:p>
                      <a:pPr algn="l" fontAlgn="b"/>
                      <a:r>
                        <a:rPr lang="ru-RU" sz="105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Объём двигателя</a:t>
                      </a:r>
                      <a:endParaRPr lang="ru-RU" sz="105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100013" marR="4763" marT="4763" marB="0" anchor="ctr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1990 л.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21033017"/>
                  </a:ext>
                </a:extLst>
              </a:tr>
              <a:tr h="180000">
                <a:tc>
                  <a:txBody>
                    <a:bodyPr/>
                    <a:lstStyle/>
                    <a:p>
                      <a:pPr algn="l" fontAlgn="b"/>
                      <a:r>
                        <a:rPr lang="ru-RU" sz="105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Трансмиссия</a:t>
                      </a:r>
                      <a:endParaRPr lang="ru-RU" sz="105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100013" marR="4763" marT="4763" marB="0" anchor="ctr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Mt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13498399"/>
                  </a:ext>
                </a:extLst>
              </a:tr>
              <a:tr h="180000">
                <a:tc>
                  <a:txBody>
                    <a:bodyPr/>
                    <a:lstStyle/>
                    <a:p>
                      <a:pPr algn="l" fontAlgn="b"/>
                      <a:r>
                        <a:rPr lang="ru-RU" sz="105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Тип привода</a:t>
                      </a:r>
                      <a:endParaRPr lang="ru-RU" sz="105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100013" marR="4763" marT="4763" marB="0" anchor="ctr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Rear WD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68679499"/>
                  </a:ext>
                </a:extLst>
              </a:tr>
              <a:tr h="180000">
                <a:tc>
                  <a:txBody>
                    <a:bodyPr/>
                    <a:lstStyle/>
                    <a:p>
                      <a:pPr algn="l" fontAlgn="b"/>
                      <a:r>
                        <a:rPr lang="ru-RU" sz="105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Мощность двигателя</a:t>
                      </a:r>
                      <a:endParaRPr lang="ru-RU" sz="105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100013" marR="4763" marT="4763" marB="0" anchor="ctr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130 </a:t>
                      </a:r>
                      <a:r>
                        <a:rPr lang="ru-RU" sz="105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лс</a:t>
                      </a:r>
                      <a:r>
                        <a:rPr lang="ru-RU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.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1853619"/>
                  </a:ext>
                </a:extLst>
              </a:tr>
              <a:tr h="180000">
                <a:tc>
                  <a:txBody>
                    <a:bodyPr/>
                    <a:lstStyle/>
                    <a:p>
                      <a:pPr algn="l" fontAlgn="b"/>
                      <a:r>
                        <a:rPr lang="ru-RU" sz="105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Тип кузова</a:t>
                      </a:r>
                      <a:endParaRPr lang="ru-RU" sz="105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100013" marR="4763" marT="4763" marB="0" anchor="ctr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Фургон-рефрижератор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98495326"/>
                  </a:ext>
                </a:extLst>
              </a:tr>
              <a:tr h="180000">
                <a:tc>
                  <a:txBody>
                    <a:bodyPr/>
                    <a:lstStyle/>
                    <a:p>
                      <a:pPr algn="l" fontAlgn="b"/>
                      <a:r>
                        <a:rPr lang="ru-RU" sz="105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Тип двигателя</a:t>
                      </a:r>
                      <a:endParaRPr lang="ru-RU" sz="105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100013" marR="4763" marT="4763" marB="0" anchor="ctr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Дизель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39450061"/>
                  </a:ext>
                </a:extLst>
              </a:tr>
              <a:tr h="180000">
                <a:tc>
                  <a:txBody>
                    <a:bodyPr/>
                    <a:lstStyle/>
                    <a:p>
                      <a:pPr algn="l" fontAlgn="b"/>
                      <a:r>
                        <a:rPr lang="ru-RU" sz="105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Расход топлива на 100 км</a:t>
                      </a:r>
                      <a:endParaRPr lang="ru-RU" sz="105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100013" marR="4763" marT="4763" marB="0" anchor="ctr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9.2 л.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43995728"/>
                  </a:ext>
                </a:extLst>
              </a:tr>
            </a:tbl>
          </a:graphicData>
        </a:graphic>
      </p:graphicFrame>
      <p:sp>
        <p:nvSpPr>
          <p:cNvPr id="17" name="Прямоугольник 16"/>
          <p:cNvSpPr/>
          <p:nvPr/>
        </p:nvSpPr>
        <p:spPr>
          <a:xfrm>
            <a:off x="1415218" y="6513881"/>
            <a:ext cx="2339877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000" dirty="0">
                <a:solidFill>
                  <a:schemeClr val="bg2">
                    <a:lumMod val="75000"/>
                  </a:schemeClr>
                </a:solidFill>
              </a:rPr>
              <a:t>#</a:t>
            </a:r>
            <a:r>
              <a:rPr lang="ru-RU" sz="1000" dirty="0" err="1">
                <a:solidFill>
                  <a:schemeClr val="bg2">
                    <a:lumMod val="75000"/>
                  </a:schemeClr>
                </a:solidFill>
              </a:rPr>
              <a:t>НАПИ_стоимость_владения</a:t>
            </a:r>
            <a:endParaRPr lang="ru-RU" sz="1000" dirty="0">
              <a:solidFill>
                <a:schemeClr val="bg2">
                  <a:lumMod val="75000"/>
                </a:schemeClr>
              </a:solidFill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8496300" y="2032137"/>
            <a:ext cx="2381250" cy="1634838"/>
          </a:xfrm>
          <a:prstGeom prst="rect">
            <a:avLst/>
          </a:prstGeom>
        </p:spPr>
      </p:pic>
      <p:grpSp>
        <p:nvGrpSpPr>
          <p:cNvPr id="16" name="Группа 15">
            <a:extLst>
              <a:ext uri="{FF2B5EF4-FFF2-40B4-BE49-F238E27FC236}">
                <a16:creationId xmlns:a16="http://schemas.microsoft.com/office/drawing/2014/main" id="{D7931B34-2CA2-4DC4-9D8C-57DE75BA665F}"/>
              </a:ext>
            </a:extLst>
          </p:cNvPr>
          <p:cNvGrpSpPr/>
          <p:nvPr/>
        </p:nvGrpSpPr>
        <p:grpSpPr>
          <a:xfrm>
            <a:off x="3361916" y="3022385"/>
            <a:ext cx="1003234" cy="433035"/>
            <a:chOff x="16409174" y="5514264"/>
            <a:chExt cx="1003234" cy="433035"/>
          </a:xfrm>
        </p:grpSpPr>
        <p:pic>
          <p:nvPicPr>
            <p:cNvPr id="18" name="Рисунок 17">
              <a:extLst>
                <a:ext uri="{FF2B5EF4-FFF2-40B4-BE49-F238E27FC236}">
                  <a16:creationId xmlns:a16="http://schemas.microsoft.com/office/drawing/2014/main" id="{280C188C-B73F-49AD-BCC7-8600FC0AD539}"/>
                </a:ext>
              </a:extLst>
            </p:cNvPr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>
              <a:off x="16409174" y="5514264"/>
              <a:ext cx="432000" cy="432000"/>
            </a:xfrm>
            <a:prstGeom prst="rect">
              <a:avLst/>
            </a:prstGeom>
          </p:spPr>
        </p:pic>
        <p:pic>
          <p:nvPicPr>
            <p:cNvPr id="19" name="Picture 2" descr="F:\qr-code.gif">
              <a:extLst>
                <a:ext uri="{FF2B5EF4-FFF2-40B4-BE49-F238E27FC236}">
                  <a16:creationId xmlns:a16="http://schemas.microsoft.com/office/drawing/2014/main" id="{17A554A0-C90E-4732-9AEA-F8B86865B5E8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9479" t="9880" r="8537" b="10120"/>
            <a:stretch/>
          </p:blipFill>
          <p:spPr bwMode="auto">
            <a:xfrm>
              <a:off x="16981006" y="5515299"/>
              <a:ext cx="431402" cy="4320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19739461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5">
            <a:extLst>
              <a:ext uri="{FF2B5EF4-FFF2-40B4-BE49-F238E27FC236}">
                <a16:creationId xmlns:a16="http://schemas.microsoft.com/office/drawing/2014/main" id="{41271B69-AA02-4C44-AB0D-F9DA999B9A06}"/>
              </a:ext>
            </a:extLst>
          </p:cNvPr>
          <p:cNvSpPr txBox="1">
            <a:spLocks/>
          </p:cNvSpPr>
          <p:nvPr/>
        </p:nvSpPr>
        <p:spPr>
          <a:xfrm>
            <a:off x="11635745" y="243513"/>
            <a:ext cx="391428" cy="19548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ru-RU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22E1CF2F-19B6-4B01-91BB-CDBA096AD5BE}" type="slidenum">
              <a:rPr lang="en-US" sz="1000" b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>
                <a:defRPr/>
              </a:pPr>
              <a:t>3</a:t>
            </a:fld>
            <a:endParaRPr lang="en-US" sz="1000" b="1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TextBox 23">
            <a:hlinkClick r:id="rId3"/>
            <a:extLst>
              <a:ext uri="{FF2B5EF4-FFF2-40B4-BE49-F238E27FC236}">
                <a16:creationId xmlns:a16="http://schemas.microsoft.com/office/drawing/2014/main" id="{16AB257E-A5AF-4549-BB43-128081411FA4}"/>
              </a:ext>
            </a:extLst>
          </p:cNvPr>
          <p:cNvSpPr txBox="1"/>
          <p:nvPr/>
        </p:nvSpPr>
        <p:spPr>
          <a:xfrm>
            <a:off x="5056568" y="6585460"/>
            <a:ext cx="5895485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900" b="0" i="1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6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Источник: </a:t>
            </a:r>
            <a:r>
              <a:rPr kumimoji="0" lang="ru-RU" sz="900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Н</a:t>
            </a:r>
            <a:r>
              <a:rPr kumimoji="0" lang="ru-RU" sz="900" i="1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65000"/>
                  </a:prstClr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АПИ / </a:t>
            </a:r>
            <a:r>
              <a:rPr kumimoji="0" lang="ru-RU" sz="900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Н</a:t>
            </a:r>
            <a:r>
              <a:rPr kumimoji="0" lang="ru-RU" sz="900" i="1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65000"/>
                  </a:prstClr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ациональное Агентство Промышленной Информации</a:t>
            </a:r>
            <a:endParaRPr kumimoji="0" lang="ko-KR" altLang="en-US" sz="900" i="1" u="none" strike="noStrike" kern="1200" cap="none" spc="0" normalizeH="0" baseline="0" noProof="0" dirty="0">
              <a:ln>
                <a:noFill/>
              </a:ln>
              <a:solidFill>
                <a:prstClr val="white">
                  <a:lumMod val="65000"/>
                </a:prstClr>
              </a:solidFill>
              <a:effectLst/>
              <a:uLnTx/>
              <a:uFillTx/>
              <a:latin typeface="Arial" panose="020B0604020202020204" pitchFamily="34" charset="0"/>
              <a:ea typeface="맑은 고딕" panose="020B0503020000020004" pitchFamily="34" charset="-127"/>
              <a:cs typeface="Arial" panose="020B0604020202020204" pitchFamily="34" charset="0"/>
            </a:endParaRPr>
          </a:p>
        </p:txBody>
      </p:sp>
      <p:sp>
        <p:nvSpPr>
          <p:cNvPr id="11" name="TextBox 10">
            <a:hlinkClick r:id="rId3"/>
            <a:extLst>
              <a:ext uri="{FF2B5EF4-FFF2-40B4-BE49-F238E27FC236}">
                <a16:creationId xmlns:a16="http://schemas.microsoft.com/office/drawing/2014/main" id="{ABD864A0-29EA-4A3A-A79F-EC9ACECEBB8D}"/>
              </a:ext>
            </a:extLst>
          </p:cNvPr>
          <p:cNvSpPr txBox="1"/>
          <p:nvPr/>
        </p:nvSpPr>
        <p:spPr>
          <a:xfrm>
            <a:off x="1456045" y="6322790"/>
            <a:ext cx="1314861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900" b="0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6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맑은 고딕" panose="020B0503020000020004" pitchFamily="34" charset="-127"/>
                <a:cs typeface="Arial" panose="020B0604020202020204" pitchFamily="34" charset="0"/>
              </a:rPr>
              <a:t>www.napinfo.ru</a:t>
            </a:r>
            <a:endParaRPr kumimoji="0" lang="ko-KR" altLang="en-US" sz="900" b="0" i="0" u="none" strike="noStrike" kern="1200" cap="none" spc="0" normalizeH="0" baseline="0" noProof="0" dirty="0">
              <a:ln>
                <a:noFill/>
              </a:ln>
              <a:solidFill>
                <a:prstClr val="white">
                  <a:lumMod val="65000"/>
                </a:prstClr>
              </a:solidFill>
              <a:effectLst/>
              <a:uLnTx/>
              <a:uFillTx/>
              <a:latin typeface="Arial" panose="020B0604020202020204" pitchFamily="34" charset="0"/>
              <a:ea typeface="맑은 고딕" panose="020B0503020000020004" pitchFamily="34" charset="-127"/>
              <a:cs typeface="Arial" panose="020B0604020202020204" pitchFamily="34" charset="0"/>
            </a:endParaRPr>
          </a:p>
        </p:txBody>
      </p:sp>
      <p:pic>
        <p:nvPicPr>
          <p:cNvPr id="35" name="Рисунок 3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0325" y="248467"/>
            <a:ext cx="889330" cy="519284"/>
          </a:xfrm>
          <a:prstGeom prst="rect">
            <a:avLst/>
          </a:prstGeom>
        </p:spPr>
      </p:pic>
      <p:cxnSp>
        <p:nvCxnSpPr>
          <p:cNvPr id="12" name="Прямая соединительная линия 11"/>
          <p:cNvCxnSpPr>
            <a:cxnSpLocks/>
          </p:cNvCxnSpPr>
          <p:nvPr/>
        </p:nvCxnSpPr>
        <p:spPr>
          <a:xfrm>
            <a:off x="1487136" y="508109"/>
            <a:ext cx="10328012" cy="0"/>
          </a:xfrm>
          <a:prstGeom prst="line">
            <a:avLst/>
          </a:prstGeom>
          <a:ln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единительная линия 29">
            <a:extLst>
              <a:ext uri="{FF2B5EF4-FFF2-40B4-BE49-F238E27FC236}">
                <a16:creationId xmlns:a16="http://schemas.microsoft.com/office/drawing/2014/main" id="{D5565265-B6A4-4F3A-9EDA-056AD11271D6}"/>
              </a:ext>
            </a:extLst>
          </p:cNvPr>
          <p:cNvCxnSpPr/>
          <p:nvPr/>
        </p:nvCxnSpPr>
        <p:spPr>
          <a:xfrm>
            <a:off x="1456045" y="6258357"/>
            <a:ext cx="10359103" cy="0"/>
          </a:xfrm>
          <a:prstGeom prst="line">
            <a:avLst/>
          </a:prstGeom>
          <a:ln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>
            <a:extLst>
              <a:ext uri="{FF2B5EF4-FFF2-40B4-BE49-F238E27FC236}">
                <a16:creationId xmlns:a16="http://schemas.microsoft.com/office/drawing/2014/main" id="{E4756E54-534A-4FE6-9758-D782C1A0BD3B}"/>
              </a:ext>
            </a:extLst>
          </p:cNvPr>
          <p:cNvSpPr txBox="1"/>
          <p:nvPr/>
        </p:nvSpPr>
        <p:spPr>
          <a:xfrm>
            <a:off x="2770906" y="608226"/>
            <a:ext cx="4968837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60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Стоимость владения фургоном-рефрижератором </a:t>
            </a:r>
            <a:r>
              <a:rPr lang="en-US" sz="160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SOLLERS </a:t>
            </a:r>
            <a:r>
              <a:rPr lang="en-US" sz="16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ARGO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в 2024 и</a:t>
            </a:r>
            <a:r>
              <a:rPr lang="en-US" sz="16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2025 году</a:t>
            </a:r>
            <a:endParaRPr lang="en-US" sz="1600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2" name="Рисунок 21" descr="http://dl3.joxi.net/drive/2022/11/15/0047/1886/3106654/54/e9d0e93895.jpg">
            <a:extLst>
              <a:ext uri="{FF2B5EF4-FFF2-40B4-BE49-F238E27FC236}">
                <a16:creationId xmlns:a16="http://schemas.microsoft.com/office/drawing/2014/main" id="{7B15C1A2-8CDF-405F-9800-87F02093A383}"/>
              </a:ext>
            </a:extLst>
          </p:cNvPr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325" y="5704677"/>
            <a:ext cx="667402" cy="639296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14" name="Таблица 13">
            <a:extLst>
              <a:ext uri="{FF2B5EF4-FFF2-40B4-BE49-F238E27FC236}">
                <a16:creationId xmlns:a16="http://schemas.microsoft.com/office/drawing/2014/main" id="{D3A3F4A1-FE86-4666-AF73-F898BF07A8C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93039143"/>
              </p:ext>
            </p:extLst>
          </p:nvPr>
        </p:nvGraphicFramePr>
        <p:xfrm>
          <a:off x="3361915" y="3666975"/>
          <a:ext cx="5625874" cy="192331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177758">
                  <a:extLst>
                    <a:ext uri="{9D8B030D-6E8A-4147-A177-3AD203B41FA5}">
                      <a16:colId xmlns:a16="http://schemas.microsoft.com/office/drawing/2014/main" val="4168353128"/>
                    </a:ext>
                  </a:extLst>
                </a:gridCol>
                <a:gridCol w="1724058">
                  <a:extLst>
                    <a:ext uri="{9D8B030D-6E8A-4147-A177-3AD203B41FA5}">
                      <a16:colId xmlns:a16="http://schemas.microsoft.com/office/drawing/2014/main" val="3412427983"/>
                    </a:ext>
                  </a:extLst>
                </a:gridCol>
                <a:gridCol w="1724058">
                  <a:extLst>
                    <a:ext uri="{9D8B030D-6E8A-4147-A177-3AD203B41FA5}">
                      <a16:colId xmlns:a16="http://schemas.microsoft.com/office/drawing/2014/main" val="2583965378"/>
                    </a:ext>
                  </a:extLst>
                </a:gridCol>
              </a:tblGrid>
              <a:tr h="300255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rgbClr val="C00000"/>
                          </a:solidFill>
                          <a:effectLst/>
                          <a:latin typeface="+mn-lt"/>
                        </a:rPr>
                        <a:t> + 8,9%</a:t>
                      </a: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2024</a:t>
                      </a: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2025</a:t>
                      </a: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64393945"/>
                  </a:ext>
                </a:extLst>
              </a:tr>
              <a:tr h="325884">
                <a:tc>
                  <a:txBody>
                    <a:bodyPr/>
                    <a:lstStyle/>
                    <a:p>
                      <a:pPr algn="l" fontAlgn="b"/>
                      <a:r>
                        <a:rPr lang="ru-RU" sz="1300" u="none" strike="noStrike" dirty="0">
                          <a:effectLst/>
                          <a:latin typeface="+mn-lt"/>
                        </a:rPr>
                        <a:t>Стоимость </a:t>
                      </a:r>
                      <a:r>
                        <a:rPr lang="ru-RU" sz="1300" u="none" strike="noStrike">
                          <a:effectLst/>
                          <a:latin typeface="+mn-lt"/>
                        </a:rPr>
                        <a:t>владения </a:t>
                      </a:r>
                      <a:br>
                        <a:rPr lang="ru-RU" sz="1300" u="none" strike="noStrike">
                          <a:effectLst/>
                          <a:latin typeface="+mn-lt"/>
                        </a:rPr>
                      </a:br>
                      <a:r>
                        <a:rPr lang="ru-RU" sz="1300" u="none" strike="noStrike">
                          <a:effectLst/>
                          <a:latin typeface="+mn-lt"/>
                        </a:rPr>
                        <a:t>за </a:t>
                      </a:r>
                      <a:r>
                        <a:rPr lang="ru-RU" sz="1300" u="none" strike="noStrike" dirty="0">
                          <a:effectLst/>
                          <a:latin typeface="+mn-lt"/>
                        </a:rPr>
                        <a:t>км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13,46 руб.</a:t>
                      </a:r>
                    </a:p>
                  </a:txBody>
                  <a:tcPr marL="100013" marR="4763" marT="4763" marB="0" anchor="ctr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3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14,66 руб.</a:t>
                      </a:r>
                    </a:p>
                  </a:txBody>
                  <a:tcPr marL="100013" marR="4763" marT="4763" marB="0" anchor="ctr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57761552"/>
                  </a:ext>
                </a:extLst>
              </a:tr>
              <a:tr h="325884">
                <a:tc>
                  <a:txBody>
                    <a:bodyPr/>
                    <a:lstStyle/>
                    <a:p>
                      <a:pPr algn="l" fontAlgn="b"/>
                      <a:r>
                        <a:rPr lang="ru-RU" sz="1300" b="0" u="none" strike="noStrike" dirty="0">
                          <a:effectLst/>
                          <a:latin typeface="+mn-lt"/>
                        </a:rPr>
                        <a:t>Стоимость </a:t>
                      </a:r>
                      <a:r>
                        <a:rPr lang="ru-RU" sz="1300" b="0" u="none" strike="noStrike">
                          <a:effectLst/>
                          <a:latin typeface="+mn-lt"/>
                        </a:rPr>
                        <a:t>владения </a:t>
                      </a:r>
                      <a:br>
                        <a:rPr lang="ru-RU" sz="1300" b="0" u="none" strike="noStrike">
                          <a:effectLst/>
                          <a:latin typeface="+mn-lt"/>
                        </a:rPr>
                      </a:br>
                      <a:r>
                        <a:rPr lang="ru-RU" sz="1300" b="0" u="none" strike="noStrike">
                          <a:effectLst/>
                          <a:latin typeface="+mn-lt"/>
                        </a:rPr>
                        <a:t>в </a:t>
                      </a:r>
                      <a:r>
                        <a:rPr lang="ru-RU" sz="1300" b="0" u="none" strike="noStrike" dirty="0">
                          <a:effectLst/>
                          <a:latin typeface="+mn-lt"/>
                        </a:rPr>
                        <a:t>месяц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112 138,84 руб.</a:t>
                      </a:r>
                    </a:p>
                  </a:txBody>
                  <a:tcPr marL="100013" marR="4763" marT="4763" marB="0" anchor="ctr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122 147,02 руб.</a:t>
                      </a:r>
                    </a:p>
                  </a:txBody>
                  <a:tcPr marL="100013" marR="4763" marT="4763" marB="0" anchor="ctr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03448940"/>
                  </a:ext>
                </a:extLst>
              </a:tr>
              <a:tr h="325884">
                <a:tc>
                  <a:txBody>
                    <a:bodyPr/>
                    <a:lstStyle/>
                    <a:p>
                      <a:pPr algn="l" fontAlgn="b"/>
                      <a:r>
                        <a:rPr lang="ru-RU" sz="1300" b="0" u="none" strike="noStrike" dirty="0">
                          <a:effectLst/>
                          <a:latin typeface="+mn-lt"/>
                        </a:rPr>
                        <a:t>Стоимость </a:t>
                      </a:r>
                      <a:r>
                        <a:rPr lang="ru-RU" sz="1300" b="0" u="none" strike="noStrike">
                          <a:effectLst/>
                          <a:latin typeface="+mn-lt"/>
                        </a:rPr>
                        <a:t>владения </a:t>
                      </a:r>
                      <a:br>
                        <a:rPr lang="ru-RU" sz="1300" b="0" u="none" strike="noStrike">
                          <a:effectLst/>
                          <a:latin typeface="+mn-lt"/>
                        </a:rPr>
                      </a:br>
                      <a:r>
                        <a:rPr lang="ru-RU" sz="1300" b="0" u="none" strike="noStrike">
                          <a:effectLst/>
                          <a:latin typeface="+mn-lt"/>
                        </a:rPr>
                        <a:t>в </a:t>
                      </a:r>
                      <a:r>
                        <a:rPr lang="ru-RU" sz="1300" b="0" u="none" strike="noStrike" dirty="0">
                          <a:effectLst/>
                          <a:latin typeface="+mn-lt"/>
                        </a:rPr>
                        <a:t>год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1 345 666,02 руб.</a:t>
                      </a:r>
                    </a:p>
                  </a:txBody>
                  <a:tcPr marL="100013" marR="4763" marT="4763" marB="0" anchor="ctr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1 465 764,26 руб.</a:t>
                      </a:r>
                    </a:p>
                  </a:txBody>
                  <a:tcPr marL="100013" marR="4763" marT="4763" marB="0" anchor="ctr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54112192"/>
                  </a:ext>
                </a:extLst>
              </a:tr>
              <a:tr h="325884">
                <a:tc>
                  <a:txBody>
                    <a:bodyPr/>
                    <a:lstStyle/>
                    <a:p>
                      <a:pPr algn="l" fontAlgn="b"/>
                      <a:r>
                        <a:rPr lang="ru-RU" sz="1300" b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Стоимость </a:t>
                      </a:r>
                      <a:r>
                        <a:rPr lang="ru-RU" sz="1300" b="0" u="none" strike="noStrike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владения </a:t>
                      </a:r>
                      <a:br>
                        <a:rPr lang="ru-RU" sz="1300" b="0" u="none" strike="noStrike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</a:br>
                      <a:r>
                        <a:rPr lang="ru-RU" sz="1300" b="0" u="none" strike="noStrike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за </a:t>
                      </a:r>
                      <a:r>
                        <a:rPr lang="ru-RU" sz="1300" b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3 года</a:t>
                      </a:r>
                      <a:endParaRPr lang="ru-RU" sz="13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5 382 664,08 руб.</a:t>
                      </a:r>
                    </a:p>
                  </a:txBody>
                  <a:tcPr marL="100013" marR="4763" marT="4763" marB="0" anchor="ctr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5 863 057,02 руб.</a:t>
                      </a:r>
                    </a:p>
                  </a:txBody>
                  <a:tcPr marL="100013" marR="4763" marT="4763" marB="0" anchor="ctr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98561869"/>
                  </a:ext>
                </a:extLst>
              </a:tr>
            </a:tbl>
          </a:graphicData>
        </a:graphic>
      </p:graphicFrame>
      <p:graphicFrame>
        <p:nvGraphicFramePr>
          <p:cNvPr id="15" name="Таблица 14">
            <a:extLst>
              <a:ext uri="{FF2B5EF4-FFF2-40B4-BE49-F238E27FC236}">
                <a16:creationId xmlns:a16="http://schemas.microsoft.com/office/drawing/2014/main" id="{DF51F05D-E79C-40CC-85DA-44FB2BEA7E7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30172268"/>
              </p:ext>
            </p:extLst>
          </p:nvPr>
        </p:nvGraphicFramePr>
        <p:xfrm>
          <a:off x="9419790" y="-874587"/>
          <a:ext cx="3064526" cy="22362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660526">
                  <a:extLst>
                    <a:ext uri="{9D8B030D-6E8A-4147-A177-3AD203B41FA5}">
                      <a16:colId xmlns:a16="http://schemas.microsoft.com/office/drawing/2014/main" val="1117725922"/>
                    </a:ext>
                  </a:extLst>
                </a:gridCol>
                <a:gridCol w="1404000">
                  <a:extLst>
                    <a:ext uri="{9D8B030D-6E8A-4147-A177-3AD203B41FA5}">
                      <a16:colId xmlns:a16="http://schemas.microsoft.com/office/drawing/2014/main" val="488805008"/>
                    </a:ext>
                  </a:extLst>
                </a:gridCol>
              </a:tblGrid>
              <a:tr h="180000">
                <a:tc>
                  <a:txBody>
                    <a:bodyPr/>
                    <a:lstStyle/>
                    <a:p>
                      <a:pPr algn="l" fontAlgn="b"/>
                      <a:r>
                        <a:rPr lang="ru-RU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Собственник</a:t>
                      </a:r>
                    </a:p>
                  </a:txBody>
                  <a:tcPr marL="100013" marR="4763" marT="4763" marB="0" anchor="ctr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Юридическое лицо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19449439"/>
                  </a:ext>
                </a:extLst>
              </a:tr>
              <a:tr h="180000">
                <a:tc>
                  <a:txBody>
                    <a:bodyPr/>
                    <a:lstStyle/>
                    <a:p>
                      <a:pPr algn="l" fontAlgn="b"/>
                      <a:r>
                        <a:rPr lang="ru-RU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Способ покупки</a:t>
                      </a:r>
                    </a:p>
                  </a:txBody>
                  <a:tcPr marL="100013" marR="4763" marT="4763" marB="0" anchor="ctr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Собственные</a:t>
                      </a:r>
                      <a:r>
                        <a:rPr lang="ru-RU" sz="1050" b="0" i="0" u="none" strike="noStrike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средства</a:t>
                      </a:r>
                      <a:endParaRPr lang="ru-RU" sz="105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55467257"/>
                  </a:ext>
                </a:extLst>
              </a:tr>
              <a:tr h="180000">
                <a:tc>
                  <a:txBody>
                    <a:bodyPr/>
                    <a:lstStyle/>
                    <a:p>
                      <a:pPr algn="l" fontAlgn="b"/>
                      <a:r>
                        <a:rPr lang="ru-RU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Регион</a:t>
                      </a:r>
                    </a:p>
                  </a:txBody>
                  <a:tcPr marL="100013" marR="4763" marT="4763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Москва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16561984"/>
                  </a:ext>
                </a:extLst>
              </a:tr>
              <a:tr h="180000">
                <a:tc>
                  <a:txBody>
                    <a:bodyPr/>
                    <a:lstStyle/>
                    <a:p>
                      <a:pPr algn="l" fontAlgn="b"/>
                      <a:r>
                        <a:rPr lang="ru-RU" sz="1050" b="0" i="0" u="none" strike="noStrike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Период владения</a:t>
                      </a:r>
                      <a:endParaRPr lang="ru-RU" sz="105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100013" marR="4763" marT="4763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48</a:t>
                      </a:r>
                      <a:r>
                        <a:rPr lang="en-US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ru-RU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месяцев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32724700"/>
                  </a:ext>
                </a:extLst>
              </a:tr>
              <a:tr h="180000">
                <a:tc>
                  <a:txBody>
                    <a:bodyPr/>
                    <a:lstStyle/>
                    <a:p>
                      <a:pPr algn="l" fontAlgn="b"/>
                      <a:r>
                        <a:rPr lang="ru-RU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Среднегодовой пробег, км</a:t>
                      </a:r>
                    </a:p>
                  </a:txBody>
                  <a:tcPr marL="100013" marR="4763" marT="4763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100 000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8989165"/>
                  </a:ext>
                </a:extLst>
              </a:tr>
              <a:tr h="36000">
                <a:tc gridSpan="2">
                  <a:txBody>
                    <a:bodyPr/>
                    <a:lstStyle/>
                    <a:p>
                      <a:pPr algn="l" fontAlgn="b"/>
                      <a:endParaRPr lang="ru-RU" sz="5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100013" marR="4763" marT="4763" marB="0" anchor="ctr">
                    <a:lnL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43332624"/>
                  </a:ext>
                </a:extLst>
              </a:tr>
              <a:tr h="180000">
                <a:tc>
                  <a:txBody>
                    <a:bodyPr/>
                    <a:lstStyle/>
                    <a:p>
                      <a:pPr algn="l" fontAlgn="b"/>
                      <a:r>
                        <a:rPr lang="ru-RU" sz="105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Объём двигателя</a:t>
                      </a:r>
                      <a:endParaRPr lang="ru-RU" sz="105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100013" marR="4763" marT="4763" marB="0" anchor="ctr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1990 л.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21033017"/>
                  </a:ext>
                </a:extLst>
              </a:tr>
              <a:tr h="180000">
                <a:tc>
                  <a:txBody>
                    <a:bodyPr/>
                    <a:lstStyle/>
                    <a:p>
                      <a:pPr algn="l" fontAlgn="b"/>
                      <a:r>
                        <a:rPr lang="ru-RU" sz="105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Трансмиссия</a:t>
                      </a:r>
                      <a:endParaRPr lang="ru-RU" sz="105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100013" marR="4763" marT="4763" marB="0" anchor="ctr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Mt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13498399"/>
                  </a:ext>
                </a:extLst>
              </a:tr>
              <a:tr h="180000">
                <a:tc>
                  <a:txBody>
                    <a:bodyPr/>
                    <a:lstStyle/>
                    <a:p>
                      <a:pPr algn="l" fontAlgn="b"/>
                      <a:r>
                        <a:rPr lang="ru-RU" sz="105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Тип привода</a:t>
                      </a:r>
                      <a:endParaRPr lang="ru-RU" sz="105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100013" marR="4763" marT="4763" marB="0" anchor="ctr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Rear WD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68679499"/>
                  </a:ext>
                </a:extLst>
              </a:tr>
              <a:tr h="180000">
                <a:tc>
                  <a:txBody>
                    <a:bodyPr/>
                    <a:lstStyle/>
                    <a:p>
                      <a:pPr algn="l" fontAlgn="b"/>
                      <a:r>
                        <a:rPr lang="ru-RU" sz="105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Мощность двигателя</a:t>
                      </a:r>
                      <a:endParaRPr lang="ru-RU" sz="105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100013" marR="4763" marT="4763" marB="0" anchor="ctr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130 </a:t>
                      </a:r>
                      <a:r>
                        <a:rPr lang="ru-RU" sz="105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лс</a:t>
                      </a:r>
                      <a:r>
                        <a:rPr lang="ru-RU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.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1853619"/>
                  </a:ext>
                </a:extLst>
              </a:tr>
              <a:tr h="180000">
                <a:tc>
                  <a:txBody>
                    <a:bodyPr/>
                    <a:lstStyle/>
                    <a:p>
                      <a:pPr algn="l" fontAlgn="b"/>
                      <a:r>
                        <a:rPr lang="ru-RU" sz="105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Тип кузова</a:t>
                      </a:r>
                      <a:endParaRPr lang="ru-RU" sz="105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100013" marR="4763" marT="4763" marB="0" anchor="ctr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Фургон-рефрижератор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98495326"/>
                  </a:ext>
                </a:extLst>
              </a:tr>
              <a:tr h="180000">
                <a:tc>
                  <a:txBody>
                    <a:bodyPr/>
                    <a:lstStyle/>
                    <a:p>
                      <a:pPr algn="l" fontAlgn="b"/>
                      <a:r>
                        <a:rPr lang="ru-RU" sz="105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Тип двигателя</a:t>
                      </a:r>
                      <a:endParaRPr lang="ru-RU" sz="105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100013" marR="4763" marT="4763" marB="0" anchor="ctr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Дизель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39450061"/>
                  </a:ext>
                </a:extLst>
              </a:tr>
              <a:tr h="180000">
                <a:tc>
                  <a:txBody>
                    <a:bodyPr/>
                    <a:lstStyle/>
                    <a:p>
                      <a:pPr algn="l" fontAlgn="b"/>
                      <a:r>
                        <a:rPr lang="ru-RU" sz="105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Расход топлива на 100 км</a:t>
                      </a:r>
                      <a:endParaRPr lang="ru-RU" sz="105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100013" marR="4763" marT="4763" marB="0" anchor="ctr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9.2 л.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43995728"/>
                  </a:ext>
                </a:extLst>
              </a:tr>
            </a:tbl>
          </a:graphicData>
        </a:graphic>
      </p:graphicFrame>
      <p:sp>
        <p:nvSpPr>
          <p:cNvPr id="17" name="Прямоугольник 16"/>
          <p:cNvSpPr/>
          <p:nvPr/>
        </p:nvSpPr>
        <p:spPr>
          <a:xfrm>
            <a:off x="1415218" y="6513881"/>
            <a:ext cx="2339877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000" dirty="0">
                <a:solidFill>
                  <a:schemeClr val="bg2">
                    <a:lumMod val="75000"/>
                  </a:schemeClr>
                </a:solidFill>
              </a:rPr>
              <a:t>#</a:t>
            </a:r>
            <a:r>
              <a:rPr lang="ru-RU" sz="1000" dirty="0" err="1">
                <a:solidFill>
                  <a:schemeClr val="bg2">
                    <a:lumMod val="75000"/>
                  </a:schemeClr>
                </a:solidFill>
              </a:rPr>
              <a:t>НАПИ_стоимость_владения</a:t>
            </a:r>
            <a:endParaRPr lang="ru-RU" sz="1000" dirty="0">
              <a:solidFill>
                <a:schemeClr val="bg2">
                  <a:lumMod val="75000"/>
                </a:schemeClr>
              </a:solidFill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6606539" y="2072020"/>
            <a:ext cx="2381250" cy="1634838"/>
          </a:xfrm>
          <a:prstGeom prst="rect">
            <a:avLst/>
          </a:prstGeom>
        </p:spPr>
      </p:pic>
      <p:grpSp>
        <p:nvGrpSpPr>
          <p:cNvPr id="16" name="Группа 15">
            <a:extLst>
              <a:ext uri="{FF2B5EF4-FFF2-40B4-BE49-F238E27FC236}">
                <a16:creationId xmlns:a16="http://schemas.microsoft.com/office/drawing/2014/main" id="{D7931B34-2CA2-4DC4-9D8C-57DE75BA665F}"/>
              </a:ext>
            </a:extLst>
          </p:cNvPr>
          <p:cNvGrpSpPr/>
          <p:nvPr/>
        </p:nvGrpSpPr>
        <p:grpSpPr>
          <a:xfrm>
            <a:off x="3361916" y="3022385"/>
            <a:ext cx="1003234" cy="433035"/>
            <a:chOff x="16409174" y="5514264"/>
            <a:chExt cx="1003234" cy="433035"/>
          </a:xfrm>
        </p:grpSpPr>
        <p:pic>
          <p:nvPicPr>
            <p:cNvPr id="18" name="Рисунок 17">
              <a:extLst>
                <a:ext uri="{FF2B5EF4-FFF2-40B4-BE49-F238E27FC236}">
                  <a16:creationId xmlns:a16="http://schemas.microsoft.com/office/drawing/2014/main" id="{280C188C-B73F-49AD-BCC7-8600FC0AD539}"/>
                </a:ext>
              </a:extLst>
            </p:cNvPr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>
              <a:off x="16409174" y="5514264"/>
              <a:ext cx="432000" cy="432000"/>
            </a:xfrm>
            <a:prstGeom prst="rect">
              <a:avLst/>
            </a:prstGeom>
          </p:spPr>
        </p:pic>
        <p:pic>
          <p:nvPicPr>
            <p:cNvPr id="19" name="Picture 2" descr="F:\qr-code.gif">
              <a:extLst>
                <a:ext uri="{FF2B5EF4-FFF2-40B4-BE49-F238E27FC236}">
                  <a16:creationId xmlns:a16="http://schemas.microsoft.com/office/drawing/2014/main" id="{17A554A0-C90E-4732-9AEA-F8B86865B5E8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9479" t="9880" r="8537" b="10120"/>
            <a:stretch/>
          </p:blipFill>
          <p:spPr bwMode="auto">
            <a:xfrm>
              <a:off x="16981006" y="5515299"/>
              <a:ext cx="431402" cy="4320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319913700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2317</TotalTime>
  <Words>540</Words>
  <Application>Microsoft Office PowerPoint</Application>
  <PresentationFormat>Широкоэкранный</PresentationFormat>
  <Paragraphs>140</Paragraphs>
  <Slides>3</Slides>
  <Notes>3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Тема Office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Козлов Александр Л</dc:creator>
  <cp:lastModifiedBy>Болушева Ольга Александровна</cp:lastModifiedBy>
  <cp:revision>217</cp:revision>
  <dcterms:created xsi:type="dcterms:W3CDTF">2025-02-12T06:29:35Z</dcterms:created>
  <dcterms:modified xsi:type="dcterms:W3CDTF">2026-02-06T10:40:52Z</dcterms:modified>
</cp:coreProperties>
</file>