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3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Болушева Ольга Александровна" initials="БОА" lastIdx="1" clrIdx="0">
    <p:extLst>
      <p:ext uri="{19B8F6BF-5375-455C-9EA6-DF929625EA0E}">
        <p15:presenceInfo xmlns:p15="http://schemas.microsoft.com/office/powerpoint/2012/main" userId="Болушева Ольга Александровн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F3ED"/>
    <a:srgbClr val="FCECE8"/>
    <a:srgbClr val="ED7D31"/>
    <a:srgbClr val="7EBA56"/>
    <a:srgbClr val="93EDED"/>
    <a:srgbClr val="00CCC7"/>
    <a:srgbClr val="F6FCFC"/>
    <a:srgbClr val="00E6E1"/>
    <a:srgbClr val="ACD9DC"/>
    <a:srgbClr val="A1D3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Темный стиль 1 — акцент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6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78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D8339-4C8B-4BE1-A0E4-1EDD43411295}" type="datetimeFigureOut">
              <a:rPr lang="ru-RU" smtClean="0"/>
              <a:t>18.02.2026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93331D-7C21-4B88-8FF2-BA4427CE1D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495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1955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hyperlink" Target="https://napinfo.ru/services/marketing-rynka-avtozapchastej/monitoring-tsen-zapasnyh-chastej-strahovoj-korziny-dlya-aktualnogo-modelnogo-ryada-avtomobilej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Дуга 8">
            <a:extLst>
              <a:ext uri="{FF2B5EF4-FFF2-40B4-BE49-F238E27FC236}">
                <a16:creationId xmlns:a16="http://schemas.microsoft.com/office/drawing/2014/main" id="{CB0135B1-5800-1644-B1D0-3916A0603561}"/>
              </a:ext>
            </a:extLst>
          </p:cNvPr>
          <p:cNvSpPr/>
          <p:nvPr/>
        </p:nvSpPr>
        <p:spPr>
          <a:xfrm>
            <a:off x="923193" y="-877033"/>
            <a:ext cx="34289" cy="79131"/>
          </a:xfrm>
          <a:prstGeom prst="arc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ru-RU"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601061" y="287230"/>
            <a:ext cx="73696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Одна позиция запчастей для китайских легковушек подешевела за год</a:t>
            </a:r>
          </a:p>
        </p:txBody>
      </p:sp>
      <p:sp>
        <p:nvSpPr>
          <p:cNvPr id="106" name="Прямоугольник 105">
            <a:extLst>
              <a:ext uri="{FF2B5EF4-FFF2-40B4-BE49-F238E27FC236}">
                <a16:creationId xmlns:a16="http://schemas.microsoft.com/office/drawing/2014/main" id="{6DB82CF0-03FF-4A77-8B47-007315A3F7B4}"/>
              </a:ext>
            </a:extLst>
          </p:cNvPr>
          <p:cNvSpPr/>
          <p:nvPr/>
        </p:nvSpPr>
        <p:spPr>
          <a:xfrm>
            <a:off x="1389445" y="758489"/>
            <a:ext cx="7581248" cy="1528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600"/>
              </a:lnSpc>
            </a:pPr>
            <a:r>
              <a:rPr lang="ru-RU" sz="1100" dirty="0">
                <a:latin typeface="+mj-lt"/>
              </a:rPr>
              <a:t>Маркетинговое агентство </a:t>
            </a:r>
            <a:r>
              <a:rPr lang="ru-RU" sz="1100" dirty="0">
                <a:latin typeface="+mj-lt"/>
                <a:hlinkClick r:id="rId3"/>
              </a:rPr>
              <a:t>НАПИ</a:t>
            </a:r>
            <a:r>
              <a:rPr lang="ru-RU" sz="1100" dirty="0">
                <a:latin typeface="+mj-lt"/>
              </a:rPr>
              <a:t> проанализировало </a:t>
            </a:r>
            <a:r>
              <a:rPr lang="ru-RU" sz="1100" u="sng" dirty="0">
                <a:latin typeface="+mj-lt"/>
                <a:hlinkClick r:id="rId4"/>
              </a:rPr>
              <a:t>цены на оригинальные запчасти</a:t>
            </a:r>
            <a:r>
              <a:rPr lang="ru-RU" sz="1100" dirty="0">
                <a:latin typeface="+mj-lt"/>
              </a:rPr>
              <a:t> по страховой корзине для китайских легковых автомобилей от агрегаторов. </a:t>
            </a:r>
          </a:p>
          <a:p>
            <a:pPr algn="just">
              <a:lnSpc>
                <a:spcPts val="1600"/>
              </a:lnSpc>
            </a:pPr>
            <a:r>
              <a:rPr lang="ru-RU" sz="1100" dirty="0">
                <a:latin typeface="+mj-lt"/>
              </a:rPr>
              <a:t>За год, с января 2025 года по январь 2026 года, средняя цена на оригинальные запчасти выросла на 11,5%. Больше всего подорожала подушка безопасности (+41,7%). Более чем на 20% выросли в цене зеркало заднего вида, передняя фара и лобовое стекло, почти на 15% увеличилась стоимость колесного диска, решетки радиатора и задней фары. </a:t>
            </a:r>
          </a:p>
          <a:p>
            <a:pPr algn="just">
              <a:lnSpc>
                <a:spcPts val="1600"/>
              </a:lnSpc>
            </a:pPr>
            <a:r>
              <a:rPr lang="ru-RU" sz="1100" dirty="0">
                <a:latin typeface="+mj-lt"/>
              </a:rPr>
              <a:t>При этом подешевела лишь одна позиция запчастей для китайских легковых автомобилей – стойки амортизатора передние (-</a:t>
            </a:r>
            <a:r>
              <a:rPr lang="ru-RU" sz="1100">
                <a:latin typeface="+mj-lt"/>
              </a:rPr>
              <a:t>4,8%). </a:t>
            </a:r>
            <a:endParaRPr lang="ru-RU" sz="1100" dirty="0">
              <a:latin typeface="+mj-lt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8AA7D05-5141-4CAA-BA38-F4031991427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5850" y="2157012"/>
            <a:ext cx="8058150" cy="4629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99098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2667</TotalTime>
  <Words>108</Words>
  <Application>Microsoft Office PowerPoint</Application>
  <PresentationFormat>Экран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245</cp:revision>
  <cp:lastPrinted>2023-06-07T08:16:06Z</cp:lastPrinted>
  <dcterms:created xsi:type="dcterms:W3CDTF">2022-08-09T13:01:09Z</dcterms:created>
  <dcterms:modified xsi:type="dcterms:W3CDTF">2026-02-18T07:26:40Z</dcterms:modified>
</cp:coreProperties>
</file>