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3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Болушева Ольга Александровна" initials="БОА" lastIdx="1" clrIdx="0">
    <p:extLst>
      <p:ext uri="{19B8F6BF-5375-455C-9EA6-DF929625EA0E}">
        <p15:presenceInfo xmlns:p15="http://schemas.microsoft.com/office/powerpoint/2012/main" userId="Болушева Ольга Александровн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BA56"/>
    <a:srgbClr val="93EDED"/>
    <a:srgbClr val="00CCC7"/>
    <a:srgbClr val="F6FCFC"/>
    <a:srgbClr val="00E6E1"/>
    <a:srgbClr val="ACD9DC"/>
    <a:srgbClr val="A1D3D7"/>
    <a:srgbClr val="86C7CC"/>
    <a:srgbClr val="E7F4F5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Темный стиль 1 — акцент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65" autoAdjust="0"/>
    <p:restoredTop sz="94660"/>
  </p:normalViewPr>
  <p:slideViewPr>
    <p:cSldViewPr snapToGrid="0">
      <p:cViewPr>
        <p:scale>
          <a:sx n="100" d="100"/>
          <a:sy n="100" d="100"/>
        </p:scale>
        <p:origin x="2118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D8339-4C8B-4BE1-A0E4-1EDD43411295}" type="datetimeFigureOut">
              <a:rPr lang="ru-RU" smtClean="0"/>
              <a:t>20.02.2026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93331D-7C21-4B88-8FF2-BA4427CE1D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495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320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hyperlink" Target="https://napinfo.ru/services/marketing-rynka-avtozapchastej/monitoring-tsen-zapasnyh-chastej-strahovoj-korziny-dlya-aktualnogo-modelnogo-ryada-avtomobilej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Дуга 8">
            <a:extLst>
              <a:ext uri="{FF2B5EF4-FFF2-40B4-BE49-F238E27FC236}">
                <a16:creationId xmlns:a16="http://schemas.microsoft.com/office/drawing/2014/main" id="{CB0135B1-5800-1644-B1D0-3916A0603561}"/>
              </a:ext>
            </a:extLst>
          </p:cNvPr>
          <p:cNvSpPr/>
          <p:nvPr/>
        </p:nvSpPr>
        <p:spPr>
          <a:xfrm>
            <a:off x="923193" y="-877033"/>
            <a:ext cx="34289" cy="79131"/>
          </a:xfrm>
          <a:prstGeom prst="arc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ru-RU"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DB82CF0-03FF-4A77-8B47-007315A3F7B4}"/>
              </a:ext>
            </a:extLst>
          </p:cNvPr>
          <p:cNvSpPr/>
          <p:nvPr/>
        </p:nvSpPr>
        <p:spPr>
          <a:xfrm>
            <a:off x="1345103" y="695452"/>
            <a:ext cx="758124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600"/>
              </a:lnSpc>
            </a:pPr>
            <a:r>
              <a:rPr lang="ru-RU" sz="1200" dirty="0">
                <a:latin typeface="+mj-lt"/>
              </a:rPr>
              <a:t>Маркетинговое агентство </a:t>
            </a:r>
            <a:r>
              <a:rPr lang="ru-RU" sz="1200" dirty="0">
                <a:latin typeface="+mj-lt"/>
                <a:hlinkClick r:id="rId3"/>
              </a:rPr>
              <a:t>НАПИ</a:t>
            </a:r>
            <a:r>
              <a:rPr lang="ru-RU" sz="1200" dirty="0">
                <a:latin typeface="+mj-lt"/>
              </a:rPr>
              <a:t> проанализировало средние </a:t>
            </a:r>
            <a:r>
              <a:rPr lang="ru-RU" sz="1200" u="sng" dirty="0">
                <a:latin typeface="+mj-lt"/>
                <a:hlinkClick r:id="rId4"/>
              </a:rPr>
              <a:t>цены на оригинальные запчасти</a:t>
            </a:r>
            <a:r>
              <a:rPr lang="ru-RU" sz="1200" dirty="0">
                <a:latin typeface="+mj-lt"/>
              </a:rPr>
              <a:t> по страховой корзине </a:t>
            </a:r>
            <a:r>
              <a:rPr lang="ru-RU" sz="1200">
                <a:latin typeface="+mj-lt"/>
              </a:rPr>
              <a:t>для российских* </a:t>
            </a:r>
            <a:r>
              <a:rPr lang="ru-RU" sz="1200" dirty="0">
                <a:latin typeface="+mj-lt"/>
              </a:rPr>
              <a:t>легковых </a:t>
            </a:r>
            <a:r>
              <a:rPr lang="ru-RU" sz="1200">
                <a:latin typeface="+mj-lt"/>
              </a:rPr>
              <a:t>автомобилей от </a:t>
            </a:r>
            <a:r>
              <a:rPr lang="ru-RU" sz="1200" dirty="0">
                <a:latin typeface="+mj-lt"/>
              </a:rPr>
              <a:t>агрегаторов. </a:t>
            </a:r>
          </a:p>
          <a:p>
            <a:pPr algn="just">
              <a:lnSpc>
                <a:spcPts val="1600"/>
              </a:lnSpc>
            </a:pPr>
            <a:r>
              <a:rPr lang="ru-RU" sz="1200" dirty="0">
                <a:latin typeface="+mj-lt"/>
              </a:rPr>
              <a:t>За год, с января 2025 года по январь 2026 года, цена выросла на пятнадцать позиций запчастей. Больше всего подорожали задняя фара (+31,3%), колесный диск (+22,2%), лобовое стекло (+17,9%) и заднее крыло (+13,4%). Снизилась стоимость решетки радиатора (-3,2%), переднего бампера (-2%) и заднего бампера (-0,8%). Не изменилась средняя цена на заднюю подвеску.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12078" y="275442"/>
            <a:ext cx="73696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сколько подорожали запчасти 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российских автомобилей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A8BF203-87EC-44F3-9883-44C206FCF17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28725" y="2100347"/>
            <a:ext cx="7429500" cy="469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13041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2693</TotalTime>
  <Words>97</Words>
  <Application>Microsoft Office PowerPoint</Application>
  <PresentationFormat>Экран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240</cp:revision>
  <cp:lastPrinted>2023-06-07T08:16:06Z</cp:lastPrinted>
  <dcterms:created xsi:type="dcterms:W3CDTF">2022-08-09T13:01:09Z</dcterms:created>
  <dcterms:modified xsi:type="dcterms:W3CDTF">2026-02-20T12:40:40Z</dcterms:modified>
</cp:coreProperties>
</file>