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510F"/>
    <a:srgbClr val="C55A11"/>
    <a:srgbClr val="2F76B7"/>
    <a:srgbClr val="1B4367"/>
    <a:srgbClr val="1F4E79"/>
    <a:srgbClr val="7C9CD6"/>
    <a:srgbClr val="EDEFF3"/>
    <a:srgbClr val="EAF4E4"/>
    <a:srgbClr val="6DA945"/>
    <a:srgbClr val="6B6B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740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0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ostatochnaya-stoimost-na-avtomobili-i-spetsialnuyu-tehniku/ostatochnaya-stoimost-avtomobilej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38102" y="260756"/>
            <a:ext cx="753040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ru-RU" sz="1600" b="1" dirty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38102" y="714726"/>
            <a:ext cx="753040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t">
              <a:spcBef>
                <a:spcPts val="600"/>
              </a:spcBef>
              <a:spcAft>
                <a:spcPts val="600"/>
              </a:spcAft>
            </a:pPr>
            <a:r>
              <a:rPr lang="ru-RU" sz="1100" dirty="0">
                <a:latin typeface="+mj-lt"/>
                <a:cs typeface="Arial" panose="020B0604020202020204" pitchFamily="34" charset="0"/>
              </a:rPr>
              <a:t>Маркетинговое агентство </a:t>
            </a:r>
            <a:r>
              <a:rPr lang="ru-RU" sz="1100" dirty="0">
                <a:latin typeface="+mj-lt"/>
                <a:cs typeface="Arial" panose="020B0604020202020204" pitchFamily="34" charset="0"/>
                <a:hlinkClick r:id="rId2"/>
              </a:rPr>
              <a:t>НАПИ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 обновило отчет «</a:t>
            </a:r>
            <a:r>
              <a:rPr lang="ru-RU" sz="1100" dirty="0">
                <a:latin typeface="+mj-lt"/>
                <a:cs typeface="Arial" panose="020B0604020202020204" pitchFamily="34" charset="0"/>
                <a:hlinkClick r:id="rId3"/>
              </a:rPr>
              <a:t>Остаточная стоимость седельных тягачей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» по итогам 4 квартала 2025 года. </a:t>
            </a:r>
          </a:p>
          <a:p>
            <a:pPr algn="just" fontAlgn="t">
              <a:spcBef>
                <a:spcPts val="600"/>
              </a:spcBef>
              <a:spcAft>
                <a:spcPts val="600"/>
              </a:spcAft>
            </a:pPr>
            <a:r>
              <a:rPr lang="ru-RU" sz="1100" dirty="0">
                <a:latin typeface="+mj-lt"/>
                <a:cs typeface="Arial" panose="020B0604020202020204" pitchFamily="34" charset="0"/>
              </a:rPr>
              <a:t>Среди представленных на графике пятилетних тягачей дороже всего в прошлом квартале можно было продать</a:t>
            </a:r>
            <a:r>
              <a:rPr lang="en-US" sz="1100" dirty="0">
                <a:latin typeface="+mj-lt"/>
                <a:cs typeface="Arial" panose="020B0604020202020204" pitchFamily="34" charset="0"/>
              </a:rPr>
              <a:t> SCANIA G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, средняя цена техники составляла 9,7 млн рублей. Среди десятилетних тягачей дороже всего, за 6,5 млн рублей, продавался </a:t>
            </a:r>
            <a:r>
              <a:rPr lang="en-US" sz="1100" dirty="0">
                <a:latin typeface="+mj-lt"/>
                <a:cs typeface="Arial" panose="020B0604020202020204" pitchFamily="34" charset="0"/>
              </a:rPr>
              <a:t>VOLVO FH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.</a:t>
            </a:r>
          </a:p>
          <a:p>
            <a:pPr algn="just" fontAlgn="t">
              <a:spcBef>
                <a:spcPts val="600"/>
              </a:spcBef>
              <a:spcAft>
                <a:spcPts val="600"/>
              </a:spcAft>
            </a:pPr>
            <a:r>
              <a:rPr lang="ru-RU" sz="1100" dirty="0">
                <a:latin typeface="+mj-lt"/>
                <a:cs typeface="Arial" panose="020B0604020202020204" pitchFamily="34" charset="0"/>
              </a:rPr>
              <a:t>Лидером по сохранности остаточной стоимости по отношению к цене нового тягача через 5 лет эксплуатации стал</a:t>
            </a:r>
            <a:r>
              <a:rPr lang="en-US" sz="1100" dirty="0">
                <a:latin typeface="+mj-lt"/>
                <a:cs typeface="Arial" panose="020B0604020202020204" pitchFamily="34" charset="0"/>
              </a:rPr>
              <a:t> DAF XF. 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Продав пятилетний тягач, владелец мог приобрести новый </a:t>
            </a:r>
            <a:r>
              <a:rPr lang="en-US" sz="1100" dirty="0">
                <a:latin typeface="+mj-lt"/>
                <a:cs typeface="Arial" panose="020B0604020202020204" pitchFamily="34" charset="0"/>
              </a:rPr>
              <a:t>DAF XF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, доплатив 47,5% от его цены в 4 </a:t>
            </a:r>
            <a:r>
              <a:rPr lang="ru-RU" sz="1100">
                <a:latin typeface="+mj-lt"/>
                <a:cs typeface="Arial" panose="020B0604020202020204" pitchFamily="34" charset="0"/>
              </a:rPr>
              <a:t>квартале 2025 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года. Через 10 лет эксплуатации лучшим по сохранности остаточной стоимости также стал </a:t>
            </a:r>
            <a:r>
              <a:rPr lang="en-US" sz="1100" dirty="0">
                <a:latin typeface="+mj-lt"/>
                <a:cs typeface="Arial" panose="020B0604020202020204" pitchFamily="34" charset="0"/>
              </a:rPr>
              <a:t>DAF XF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. Продав десятилетний тягач, владелец мог приобрести новый, доплатив 71% от его цены в прошлом квартале.</a:t>
            </a:r>
            <a:endParaRPr lang="ru-RU" sz="1100" dirty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438101" y="285624"/>
            <a:ext cx="753040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Лидеры по сохранности остаточной стоимости среди седельных тягачей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C31A7B0-9577-44AB-9505-244E47DCEA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38101" y="2469052"/>
            <a:ext cx="7534275" cy="4324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4007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2338</TotalTime>
  <Words>141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224</cp:revision>
  <cp:lastPrinted>2025-02-06T07:32:51Z</cp:lastPrinted>
  <dcterms:created xsi:type="dcterms:W3CDTF">2022-08-09T13:01:09Z</dcterms:created>
  <dcterms:modified xsi:type="dcterms:W3CDTF">2026-02-20T08:40:16Z</dcterms:modified>
</cp:coreProperties>
</file>