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BFF"/>
    <a:srgbClr val="9999FF"/>
    <a:srgbClr val="6600CC"/>
    <a:srgbClr val="7F3FFF"/>
    <a:srgbClr val="BC9BFF"/>
    <a:srgbClr val="9966FF"/>
    <a:srgbClr val="2F76B7"/>
    <a:srgbClr val="1B4367"/>
    <a:srgbClr val="1F4E79"/>
    <a:srgbClr val="7C9C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36" autoAdjust="0"/>
    <p:restoredTop sz="94660"/>
  </p:normalViewPr>
  <p:slideViewPr>
    <p:cSldViewPr snapToGrid="0">
      <p:cViewPr>
        <p:scale>
          <a:sx n="98" d="100"/>
          <a:sy n="98" d="100"/>
        </p:scale>
        <p:origin x="1224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ostatochnaya-stoimost-na-avtomobili-i-spetsialnuyu-tehniku/ostatochnaya-stoimost-spetsialnoj-tehniki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478664" y="636310"/>
            <a:ext cx="7479214" cy="1887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lnSpc>
                <a:spcPts val="1600"/>
              </a:lnSpc>
              <a:spcAft>
                <a:spcPts val="1200"/>
              </a:spcAft>
            </a:pPr>
            <a:r>
              <a:rPr lang="ru-RU" sz="1100" dirty="0">
                <a:latin typeface="+mj-lt"/>
                <a:cs typeface="Arial" panose="020B0604020202020204" pitchFamily="34" charset="0"/>
              </a:rPr>
              <a:t>Маркетинговое агентство </a:t>
            </a:r>
            <a:r>
              <a:rPr lang="ru-RU" sz="1100" dirty="0">
                <a:latin typeface="+mj-lt"/>
                <a:cs typeface="Arial" panose="020B0604020202020204" pitchFamily="34" charset="0"/>
                <a:hlinkClick r:id="rId2"/>
              </a:rPr>
              <a:t>НАПИ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 обновило отчет «</a:t>
            </a:r>
            <a:r>
              <a:rPr lang="ru-RU" sz="1100" dirty="0">
                <a:latin typeface="+mj-lt"/>
                <a:cs typeface="Arial" panose="020B0604020202020204" pitchFamily="34" charset="0"/>
                <a:hlinkClick r:id="rId3"/>
              </a:rPr>
              <a:t>Остаточная стоимость спецтехники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» по итогам 4 квартала 2025 года. Среди представленных на графике пятилетних фронтальных погрузчиков дороже всего в прошлом квартале можно было продать АМКОДОР 332В, средняя цена которого составляла 4,5 млн рублей. Среди десятилетних фронтальных погрузчиков дороже всего можно было продать АМКОДОР 332В и </a:t>
            </a:r>
            <a:r>
              <a:rPr lang="en-US" sz="1100" dirty="0">
                <a:latin typeface="+mj-lt"/>
                <a:cs typeface="Arial" panose="020B0604020202020204" pitchFamily="34" charset="0"/>
              </a:rPr>
              <a:t>XCMG ZL50GV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 – за 2,4 млн рублей каждый.</a:t>
            </a:r>
          </a:p>
          <a:p>
            <a:pPr algn="just" fontAlgn="t">
              <a:lnSpc>
                <a:spcPts val="1600"/>
              </a:lnSpc>
              <a:spcAft>
                <a:spcPts val="1200"/>
              </a:spcAft>
            </a:pPr>
            <a:r>
              <a:rPr lang="en-US" sz="1100" dirty="0">
                <a:latin typeface="+mj-lt"/>
                <a:cs typeface="Arial" panose="020B0604020202020204" pitchFamily="34" charset="0"/>
              </a:rPr>
              <a:t>XCMG LW300FN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 стал лидером по сохранности остаточной стоимости по отношению к цене нового погрузчика через 5 лет и 10 лет эксплуатации. Продав пятилетний фронтальный погрузчик, владелец мог приобрести новый </a:t>
            </a:r>
            <a:r>
              <a:rPr lang="en-US" sz="1100" dirty="0">
                <a:latin typeface="+mj-lt"/>
                <a:cs typeface="Arial" panose="020B0604020202020204" pitchFamily="34" charset="0"/>
              </a:rPr>
              <a:t>XCMG LW300FN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, доплатив 35,8% от его цены в 4 квартале прошлого года. Продав десятилетний </a:t>
            </a:r>
            <a:r>
              <a:rPr lang="en-US" sz="1100" dirty="0">
                <a:latin typeface="+mj-lt"/>
                <a:cs typeface="Arial" panose="020B0604020202020204" pitchFamily="34" charset="0"/>
              </a:rPr>
              <a:t>XCMG LW300FN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, владелец мог приобрести новый, доплатив 59,9% от его цены в прошлом квартале.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-1862984" y="2337189"/>
            <a:ext cx="1677062" cy="7355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9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ru-RU" sz="9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НАПИ_спецтехника</a:t>
            </a:r>
            <a:endParaRPr lang="ru-RU" sz="9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900" dirty="0">
                <a:latin typeface="+mj-lt"/>
              </a:rPr>
              <a:t>#</a:t>
            </a:r>
            <a:r>
              <a:rPr lang="ru-RU" sz="900" dirty="0" err="1">
                <a:latin typeface="+mj-lt"/>
              </a:rPr>
              <a:t>НАПИ_остаточная_стоимость</a:t>
            </a:r>
            <a:endParaRPr lang="ru-RU" sz="900" dirty="0">
              <a:latin typeface="+mj-lt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900" dirty="0">
                <a:latin typeface="+mj-lt"/>
              </a:rPr>
              <a:t>МАХ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828801" y="272588"/>
            <a:ext cx="712907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Какой фронтальный погрузчик меньше потерял в цене в 4 кв. 2025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812211" y="326887"/>
            <a:ext cx="62793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ru-RU" sz="1600" b="1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55CE4B65-B369-4D0F-9FE3-C75995F113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8664" y="2578238"/>
            <a:ext cx="7486650" cy="3952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4007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2251</TotalTime>
  <Words>153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221</cp:revision>
  <cp:lastPrinted>2025-02-06T07:32:51Z</cp:lastPrinted>
  <dcterms:created xsi:type="dcterms:W3CDTF">2022-08-09T13:01:09Z</dcterms:created>
  <dcterms:modified xsi:type="dcterms:W3CDTF">2026-02-27T07:57:45Z</dcterms:modified>
</cp:coreProperties>
</file>