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4F"/>
    <a:srgbClr val="C09200"/>
    <a:srgbClr val="5DD5FF"/>
    <a:srgbClr val="FFDA65"/>
    <a:srgbClr val="006C92"/>
    <a:srgbClr val="FF3737"/>
    <a:srgbClr val="8E0000"/>
    <a:srgbClr val="3FCDFF"/>
    <a:srgbClr val="008BBC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9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7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marketing-rynka-avtozapchastej/monitoring-tsen-na-shiny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142424" y="1829437"/>
            <a:ext cx="773902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1" i="0" u="none" strike="noStrike" kern="1200" spc="0" baseline="0">
                <a:solidFill>
                  <a:prstClr val="black"/>
                </a:solidFill>
                <a:latin typeface="+mj-lt"/>
                <a:ea typeface="+mn-ea"/>
                <a:cs typeface="+mn-cs"/>
              </a:defRPr>
            </a:pPr>
            <a:r>
              <a:rPr lang="ru-RU" sz="1100" b="1" dirty="0"/>
              <a:t> 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-1703520" y="1703059"/>
            <a:ext cx="982961" cy="8161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105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НАПИ_шины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#</a:t>
            </a:r>
            <a:r>
              <a:rPr lang="ru-RU" sz="1050" dirty="0" err="1"/>
              <a:t>НАПИ_цены</a:t>
            </a:r>
            <a:endParaRPr lang="ru-RU" sz="105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МАХ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050" y="736830"/>
            <a:ext cx="8178399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ts val="1800"/>
              </a:lnSpc>
              <a:spcAft>
                <a:spcPts val="1200"/>
              </a:spcAft>
            </a:pPr>
            <a:r>
              <a:rPr lang="ru-RU" sz="1200">
                <a:solidFill>
                  <a:srgbClr val="212121"/>
                </a:solidFill>
                <a:latin typeface="+mj-lt"/>
              </a:rPr>
              <a:t>                     Маркетинговое 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агентство </a:t>
            </a:r>
            <a:r>
              <a:rPr lang="ru-RU" sz="1200" dirty="0">
                <a:solidFill>
                  <a:srgbClr val="212121"/>
                </a:solidFill>
                <a:latin typeface="+mj-lt"/>
                <a:hlinkClick r:id="rId2"/>
              </a:rPr>
              <a:t>НАПИ</a:t>
            </a:r>
            <a:r>
              <a:rPr lang="en-US" sz="1200" dirty="0">
                <a:solidFill>
                  <a:srgbClr val="212121"/>
                </a:solidFill>
                <a:latin typeface="+mj-lt"/>
              </a:rPr>
              <a:t> 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проанализировало </a:t>
            </a:r>
            <a:r>
              <a:rPr lang="ru-RU" sz="1200" dirty="0">
                <a:solidFill>
                  <a:srgbClr val="212121"/>
                </a:solidFill>
                <a:latin typeface="+mj-lt"/>
                <a:hlinkClick r:id="rId3"/>
              </a:rPr>
              <a:t>динамику средних цен на новые шины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 премиального и </a:t>
            </a:r>
            <a:r>
              <a:rPr lang="ru-RU" sz="1200" dirty="0" err="1">
                <a:solidFill>
                  <a:srgbClr val="212121"/>
                </a:solidFill>
                <a:latin typeface="+mj-lt"/>
              </a:rPr>
              <a:t>непремиального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 ценового сегмента для легковых автомобилей. </a:t>
            </a:r>
          </a:p>
          <a:p>
            <a:r>
              <a:rPr lang="ru-RU" sz="1200" dirty="0">
                <a:solidFill>
                  <a:srgbClr val="212121"/>
                </a:solidFill>
                <a:latin typeface="+mj-lt"/>
              </a:rPr>
              <a:t>За год, с января 2025 по январь 2026 года, </a:t>
            </a:r>
            <a:r>
              <a:rPr lang="ru-RU" sz="1200" dirty="0">
                <a:latin typeface="+mj-lt"/>
              </a:rPr>
              <a:t>всесезонные премиальные шины подорожали на 10,4% до 23,3 тыс. рублей, непремиальные подешевели на 7,9% до 12,1 тыс. рублей. </a:t>
            </a:r>
          </a:p>
          <a:p>
            <a:endParaRPr lang="ru-RU" sz="1200" dirty="0">
              <a:latin typeface="+mj-lt"/>
            </a:endParaRPr>
          </a:p>
          <a:p>
            <a:r>
              <a:rPr lang="ru-RU" sz="1200" dirty="0">
                <a:latin typeface="+mj-lt"/>
              </a:rPr>
              <a:t>Зимние шины премиального сегмента сократились в цене на 3,5% до 28,0 тыс. рублей. Стоимость непремиальных зимних шин выросла на 10,5% до 10,8 тыс. рублей.</a:t>
            </a:r>
          </a:p>
          <a:p>
            <a:endParaRPr lang="ru-RU" sz="1200" dirty="0">
              <a:latin typeface="+mj-lt"/>
            </a:endParaRPr>
          </a:p>
          <a:p>
            <a:r>
              <a:rPr lang="ru-RU" sz="1200" dirty="0">
                <a:latin typeface="+mj-lt"/>
              </a:rPr>
              <a:t>Летние премиальные шины стали дороже на 1,0%, в январе текущего года их стоимость составила 31,3 тыс. рублей. Непремиальные летние шины подешевели на 2,6% до 10,3 тыс. рублей.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6108CD-F6AD-46CC-AB1C-CA9C1EFF6451}"/>
              </a:ext>
            </a:extLst>
          </p:cNvPr>
          <p:cNvSpPr txBox="1"/>
          <p:nvPr/>
        </p:nvSpPr>
        <p:spPr>
          <a:xfrm>
            <a:off x="1914259" y="271898"/>
            <a:ext cx="6967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за год изменились в цене премиальные и непремиальные шины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BB36D0D-B735-42A3-8629-DAF3F55FB0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999" y="3246868"/>
            <a:ext cx="8172450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2983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2061</TotalTime>
  <Words>138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223</cp:revision>
  <cp:lastPrinted>2025-02-04T07:32:20Z</cp:lastPrinted>
  <dcterms:created xsi:type="dcterms:W3CDTF">2022-08-09T13:01:09Z</dcterms:created>
  <dcterms:modified xsi:type="dcterms:W3CDTF">2026-02-20T12:55:46Z</dcterms:modified>
</cp:coreProperties>
</file>