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ADDD"/>
    <a:srgbClr val="307ABE"/>
    <a:srgbClr val="3FC585"/>
    <a:srgbClr val="4BC98D"/>
    <a:srgbClr val="9EE2C2"/>
    <a:srgbClr val="00F67B"/>
    <a:srgbClr val="AFFFD7"/>
    <a:srgbClr val="29FF94"/>
    <a:srgbClr val="CCFFCC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ostatochnaya-stoimost-na-avtomobili-i-spetsialnuyu-tehniku/ostatochnaya-stoimost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440612" y="309217"/>
            <a:ext cx="7507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теряют в цене иностранные и отечественные микроавтобусы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68161" y="660983"/>
            <a:ext cx="755544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12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 обновило отчет «</a:t>
            </a:r>
            <a:r>
              <a:rPr lang="ru-RU" sz="1200" dirty="0">
                <a:latin typeface="+mj-lt"/>
                <a:hlinkClick r:id="rId3"/>
              </a:rPr>
              <a:t>Остаточная стоимость легких коммерческих автомобилей</a:t>
            </a:r>
            <a:r>
              <a:rPr lang="ru-RU" sz="1200" dirty="0">
                <a:latin typeface="+mj-lt"/>
              </a:rPr>
              <a:t>» по итогам </a:t>
            </a:r>
            <a:r>
              <a:rPr lang="en-US" sz="1200" dirty="0">
                <a:latin typeface="+mj-lt"/>
              </a:rPr>
              <a:t>4</a:t>
            </a:r>
            <a:r>
              <a:rPr lang="ru-RU" sz="1200" dirty="0">
                <a:latin typeface="+mj-lt"/>
              </a:rPr>
              <a:t> квартала 2025 года. Среди представленных на графике пятилетних и десятилетних микроавтобусов дороже всего в прошлом квартале можно было продать</a:t>
            </a:r>
            <a:r>
              <a:rPr lang="en-US" sz="1200" dirty="0">
                <a:latin typeface="+mj-lt"/>
              </a:rPr>
              <a:t> VOLKSWAGEN CRAFTER</a:t>
            </a:r>
            <a:r>
              <a:rPr lang="ru-RU" sz="1200" dirty="0">
                <a:latin typeface="+mj-lt"/>
              </a:rPr>
              <a:t>, средняя цена которого составляла 4,8 млн рублей и 3,0 млн рублей соответственно. </a:t>
            </a:r>
          </a:p>
          <a:p>
            <a:pPr algn="just" fontAlgn="t">
              <a:spcAft>
                <a:spcPts val="1200"/>
              </a:spcAft>
            </a:pPr>
            <a:r>
              <a:rPr lang="ru-RU" sz="1200" dirty="0">
                <a:latin typeface="+mj-lt"/>
              </a:rPr>
              <a:t>Лидером по сохранности остаточной стоимости по отношению к цене нового микроавтобуса через </a:t>
            </a:r>
            <a:r>
              <a:rPr lang="en-US" sz="1200" dirty="0">
                <a:latin typeface="+mj-lt"/>
              </a:rPr>
              <a:t>5</a:t>
            </a:r>
            <a:r>
              <a:rPr lang="ru-RU" sz="1200" dirty="0">
                <a:latin typeface="+mj-lt"/>
              </a:rPr>
              <a:t> лет эксплуатации стал</a:t>
            </a:r>
            <a:r>
              <a:rPr lang="en-US" sz="1200" dirty="0">
                <a:latin typeface="+mj-lt"/>
              </a:rPr>
              <a:t> FIAT DUCATO. </a:t>
            </a:r>
            <a:r>
              <a:rPr lang="ru-RU" sz="1200" dirty="0">
                <a:latin typeface="+mj-lt"/>
              </a:rPr>
              <a:t>Продав пятилетний микроавтобус, владелец мог приобрести новый </a:t>
            </a:r>
            <a:r>
              <a:rPr lang="en-US" sz="1200" dirty="0">
                <a:latin typeface="+mj-lt"/>
              </a:rPr>
              <a:t>FIAT DUCATO</a:t>
            </a:r>
            <a:r>
              <a:rPr lang="ru-RU" sz="1200" dirty="0">
                <a:latin typeface="+mj-lt"/>
              </a:rPr>
              <a:t>, доплатив 40,8% от его цены в 4 квартале прошлого года. Через 10 лет эксплуатации лучшим по сохранности остаточной стоимости по отношению к цене нового микроавтобуса стал </a:t>
            </a:r>
            <a:r>
              <a:rPr lang="en-US" sz="1200" dirty="0">
                <a:latin typeface="+mj-lt"/>
              </a:rPr>
              <a:t>UAZ 3909</a:t>
            </a:r>
            <a:r>
              <a:rPr lang="ru-RU" sz="1200" dirty="0">
                <a:latin typeface="+mj-lt"/>
              </a:rPr>
              <a:t>. Продав десятилетний микроавтобус, владелец мог приобрести новый </a:t>
            </a:r>
            <a:r>
              <a:rPr lang="en-US" sz="1200" dirty="0">
                <a:latin typeface="+mj-lt"/>
              </a:rPr>
              <a:t>UAZ 3909</a:t>
            </a:r>
            <a:r>
              <a:rPr lang="ru-RU" sz="1200" dirty="0">
                <a:latin typeface="+mj-lt"/>
              </a:rPr>
              <a:t>, доплатив 66,5% от его цены в прошлом квартале.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-2522053" y="2741862"/>
            <a:ext cx="1505540" cy="5642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lang="ru-RU" sz="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#НАПИ_</a:t>
            </a:r>
            <a:r>
              <a:rPr lang="en-US" sz="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LCV</a:t>
            </a:r>
            <a:endParaRPr lang="ru-RU" sz="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RU" sz="800" dirty="0">
                <a:latin typeface="+mj-lt"/>
              </a:rPr>
              <a:t>#НАПИ_остаточная_стоимость</a:t>
            </a:r>
            <a:br>
              <a:rPr lang="ru-RU" sz="800" dirty="0">
                <a:latin typeface="+mj-lt"/>
              </a:rPr>
            </a:br>
            <a:endParaRPr lang="ru-RU" sz="800" dirty="0">
              <a:latin typeface="+mj-lt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9FE2B0-5D49-4BCE-9952-8BDC803761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4806" y="2582410"/>
            <a:ext cx="756285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233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1191</TotalTime>
  <Words>152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152</cp:revision>
  <cp:lastPrinted>2025-03-10T08:02:55Z</cp:lastPrinted>
  <dcterms:created xsi:type="dcterms:W3CDTF">2022-08-09T13:01:09Z</dcterms:created>
  <dcterms:modified xsi:type="dcterms:W3CDTF">2026-02-13T08:58:57Z</dcterms:modified>
</cp:coreProperties>
</file>