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D79D"/>
    <a:srgbClr val="BBDAA6"/>
    <a:srgbClr val="538034"/>
    <a:srgbClr val="669E40"/>
    <a:srgbClr val="6DA945"/>
    <a:srgbClr val="EAF4E4"/>
    <a:srgbClr val="6B6B6B"/>
    <a:srgbClr val="4B732F"/>
    <a:srgbClr val="3A5925"/>
    <a:srgbClr val="4D77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36" autoAdjust="0"/>
    <p:restoredTop sz="94660"/>
  </p:normalViewPr>
  <p:slideViewPr>
    <p:cSldViewPr snapToGrid="0">
      <p:cViewPr>
        <p:scale>
          <a:sx n="106" d="100"/>
          <a:sy n="106" d="100"/>
        </p:scale>
        <p:origin x="1314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ostatochnaya-stoimost-na-avtomobili-i-spetsialnuyu-tehniku/ostatochnaya-stoimost-avtomobilej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38998" y="310500"/>
            <a:ext cx="673872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теряют в цене двух- и четырехлетние китайские автомобили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-1865571" y="2714949"/>
            <a:ext cx="1505540" cy="458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ru-RU" sz="8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НАПИ_легковые_авто</a:t>
            </a:r>
            <a:endParaRPr lang="ru-RU" sz="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>
                <a:latin typeface="+mj-lt"/>
              </a:rPr>
              <a:t>#</a:t>
            </a:r>
            <a:r>
              <a:rPr lang="ru-RU" sz="800" dirty="0" err="1">
                <a:latin typeface="+mj-lt"/>
              </a:rPr>
              <a:t>НАПИ_остаточная_стоимость</a:t>
            </a:r>
            <a:endParaRPr lang="ru-RU" sz="8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6484" y="701404"/>
            <a:ext cx="7531235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100" dirty="0">
                <a:latin typeface="+mj-lt"/>
              </a:rPr>
              <a:t>Маркетинговое агентство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 обновило отчет «</a:t>
            </a:r>
            <a:r>
              <a:rPr lang="ru-RU" sz="1100" dirty="0">
                <a:latin typeface="+mj-lt"/>
                <a:hlinkClick r:id="rId3"/>
              </a:rPr>
              <a:t>Остаточная стоимость легковых автомобилей</a:t>
            </a:r>
            <a:r>
              <a:rPr lang="ru-RU" sz="1100" dirty="0">
                <a:latin typeface="+mj-lt"/>
              </a:rPr>
              <a:t>» по итогам 4 квартала 2025 года</a:t>
            </a:r>
            <a:r>
              <a:rPr lang="ru-RU" sz="1100">
                <a:latin typeface="+mj-lt"/>
              </a:rPr>
              <a:t>. </a:t>
            </a:r>
          </a:p>
          <a:p>
            <a:pPr algn="just" fontAlgn="t">
              <a:spcAft>
                <a:spcPts val="600"/>
              </a:spcAft>
            </a:pPr>
            <a:r>
              <a:rPr lang="ru-RU" sz="1100">
                <a:latin typeface="+mj-lt"/>
              </a:rPr>
              <a:t>Среди </a:t>
            </a:r>
            <a:r>
              <a:rPr lang="ru-RU" sz="1100" dirty="0">
                <a:latin typeface="+mj-lt"/>
              </a:rPr>
              <a:t>представленных на графике двухлетних и четырехлетних автомобилей дороже всего в прошлом квартале можно было продать</a:t>
            </a:r>
            <a:r>
              <a:rPr lang="en-US" sz="1100" dirty="0">
                <a:latin typeface="+mj-lt"/>
              </a:rPr>
              <a:t> GEELY COOLRAY</a:t>
            </a:r>
            <a:r>
              <a:rPr lang="ru-RU" sz="1100" dirty="0">
                <a:latin typeface="+mj-lt"/>
              </a:rPr>
              <a:t>, средняя цена которого составляла 2,</a:t>
            </a:r>
            <a:r>
              <a:rPr lang="en-US" sz="1100" dirty="0">
                <a:latin typeface="+mj-lt"/>
              </a:rPr>
              <a:t>0</a:t>
            </a:r>
            <a:r>
              <a:rPr lang="ru-RU" sz="1100" dirty="0">
                <a:latin typeface="+mj-lt"/>
              </a:rPr>
              <a:t> млн рублей и 1,7 млн рублей соответственно. </a:t>
            </a:r>
          </a:p>
          <a:p>
            <a:pPr algn="just" fontAlgn="t">
              <a:spcAft>
                <a:spcPts val="600"/>
              </a:spcAft>
            </a:pPr>
            <a:r>
              <a:rPr lang="ru-RU" sz="1100" dirty="0">
                <a:latin typeface="+mj-lt"/>
              </a:rPr>
              <a:t>Лидером по сохранности остаточной стоимости по отношению к цене нового автомобиля через два года эксплуатации стал</a:t>
            </a:r>
            <a:r>
              <a:rPr lang="en-US" sz="1100" dirty="0">
                <a:latin typeface="+mj-lt"/>
              </a:rPr>
              <a:t> GEELY COOLRAY. </a:t>
            </a:r>
            <a:r>
              <a:rPr lang="ru-RU" sz="1100" dirty="0">
                <a:latin typeface="+mj-lt"/>
              </a:rPr>
              <a:t>Продав двухлетний автомобиль, владелец мог приобрести новый </a:t>
            </a:r>
            <a:r>
              <a:rPr lang="en-US" sz="1100" dirty="0">
                <a:latin typeface="+mj-lt"/>
              </a:rPr>
              <a:t>GEELY COOLRAY</a:t>
            </a:r>
            <a:r>
              <a:rPr lang="ru-RU" sz="1100" dirty="0">
                <a:latin typeface="+mj-lt"/>
              </a:rPr>
              <a:t>, доплатив 27,38% от его цены в 4 квартале 2025 года. Через четыре года эксплуатации лучшим по сохранности остаточной стоимости по отношению к цене нового автомобиля стал </a:t>
            </a:r>
            <a:r>
              <a:rPr lang="en-US" sz="1100" dirty="0">
                <a:latin typeface="+mj-lt"/>
              </a:rPr>
              <a:t>HAVAL JOLION</a:t>
            </a:r>
            <a:r>
              <a:rPr lang="ru-RU" sz="1100" dirty="0">
                <a:latin typeface="+mj-lt"/>
              </a:rPr>
              <a:t>. Продав четырехлетний легковой автомобиль, владелец мог приобрести новый </a:t>
            </a:r>
            <a:r>
              <a:rPr lang="en-US" sz="1100" dirty="0">
                <a:latin typeface="+mj-lt"/>
              </a:rPr>
              <a:t>HAVAL JOLION</a:t>
            </a:r>
            <a:r>
              <a:rPr lang="ru-RU" sz="1100" dirty="0">
                <a:latin typeface="+mj-lt"/>
              </a:rPr>
              <a:t>, доплатив 34,45% от его цены в прошлом квартале.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9113F40-0BC1-4BE1-88B5-5008D983D1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6484" y="2523469"/>
            <a:ext cx="7400925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5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2086</TotalTime>
  <Words>155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221</cp:revision>
  <cp:lastPrinted>2025-02-06T07:32:51Z</cp:lastPrinted>
  <dcterms:created xsi:type="dcterms:W3CDTF">2022-08-09T13:01:09Z</dcterms:created>
  <dcterms:modified xsi:type="dcterms:W3CDTF">2026-02-02T08:39:03Z</dcterms:modified>
</cp:coreProperties>
</file>