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59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DE75"/>
    <a:srgbClr val="F4B184"/>
    <a:srgbClr val="73B0CF"/>
    <a:srgbClr val="F7A7EC"/>
    <a:srgbClr val="98C87A"/>
    <a:srgbClr val="7093D2"/>
    <a:srgbClr val="8EBFD8"/>
    <a:srgbClr val="FCE0F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001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199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2/10/2026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003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2/10/2026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294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2/10/2026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332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2/10/2026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344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2/10/2026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216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2/10/2026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667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2/10/2026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155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2/10/2026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429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2/10/2026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823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2/10/2026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997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2/10/2026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163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3D5989-14C6-404C-8A65-40B5B34DAE63}" type="datetimeFigureOut">
              <a:rPr lang="en-US" smtClean="0"/>
              <a:t>2/10/2026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696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napinfo.ru/" TargetMode="External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napinfo.ru/services/tseny-na-avtomobili/dinamika-srednih-tsen-na-novye-legkovye-avtomobili/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8">
            <a:hlinkClick r:id="rId2"/>
            <a:extLst>
              <a:ext uri="{FF2B5EF4-FFF2-40B4-BE49-F238E27FC236}">
                <a16:creationId xmlns:a16="http://schemas.microsoft.com/office/drawing/2014/main" id="{CBCFBD78-F930-41BB-8450-6CCA5ADD029E}"/>
              </a:ext>
            </a:extLst>
          </p:cNvPr>
          <p:cNvSpPr txBox="1"/>
          <p:nvPr/>
        </p:nvSpPr>
        <p:spPr>
          <a:xfrm>
            <a:off x="4572000" y="6547449"/>
            <a:ext cx="3987191" cy="21544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defTabSz="685800">
              <a:defRPr/>
            </a:pPr>
            <a:r>
              <a:rPr lang="ru-RU" sz="800" i="1" dirty="0">
                <a:latin typeface="Arial" panose="020B0604020202020204" pitchFamily="34" charset="0"/>
                <a:cs typeface="Arial" panose="020B0604020202020204" pitchFamily="34" charset="0"/>
              </a:rPr>
              <a:t>Источник: НАПИ / Национальное Агентство Промышленной Информации</a:t>
            </a:r>
            <a:endParaRPr lang="ko-KR" altLang="en-US" sz="800" i="1" dirty="0">
              <a:latin typeface="Arial" panose="020B0604020202020204" pitchFamily="34" charset="0"/>
              <a:ea typeface="맑은 고딕" panose="020B0503020000020004" pitchFamily="34" charset="-127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328871" y="1011389"/>
            <a:ext cx="7555801" cy="39006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22860" algn="just">
              <a:lnSpc>
                <a:spcPct val="150000"/>
              </a:lnSpc>
              <a:spcBef>
                <a:spcPts val="1200"/>
              </a:spcBef>
              <a:spcAft>
                <a:spcPts val="800"/>
              </a:spcAft>
            </a:pPr>
            <a:r>
              <a:rPr lang="ru-RU" sz="1200" dirty="0">
                <a:latin typeface="+mj-lt"/>
              </a:rPr>
              <a:t>Маркетинговое агентство </a:t>
            </a:r>
            <a:r>
              <a:rPr lang="ru-RU" sz="1200" dirty="0">
                <a:latin typeface="+mj-lt"/>
                <a:hlinkClick r:id="rId3"/>
              </a:rPr>
              <a:t>НАПИ</a:t>
            </a:r>
            <a:r>
              <a:rPr lang="ru-RU" sz="1200" dirty="0">
                <a:latin typeface="+mj-lt"/>
              </a:rPr>
              <a:t> проанализировало динамику средних цен* на новые легковые автомобили в январе 2022-2026 годов. Для анализа были выбраны российские марки </a:t>
            </a:r>
            <a:r>
              <a:rPr lang="en-US" sz="1200" dirty="0">
                <a:latin typeface="+mj-lt"/>
              </a:rPr>
              <a:t>LADA</a:t>
            </a:r>
            <a:r>
              <a:rPr lang="ru-RU" sz="1200" dirty="0">
                <a:latin typeface="+mj-lt"/>
              </a:rPr>
              <a:t> и </a:t>
            </a:r>
            <a:r>
              <a:rPr lang="en-US" sz="1200" dirty="0">
                <a:latin typeface="+mj-lt"/>
              </a:rPr>
              <a:t>UAZ</a:t>
            </a:r>
            <a:r>
              <a:rPr lang="ru-RU" sz="1200" dirty="0">
                <a:latin typeface="+mj-lt"/>
              </a:rPr>
              <a:t>, а также наиболее продаваемые в 2025 году китайские марки </a:t>
            </a:r>
            <a:r>
              <a:rPr lang="en-US" sz="1200" dirty="0">
                <a:latin typeface="+mj-lt"/>
              </a:rPr>
              <a:t>CHANGAN</a:t>
            </a:r>
            <a:r>
              <a:rPr lang="ru-RU" sz="1200" dirty="0">
                <a:latin typeface="+mj-lt"/>
              </a:rPr>
              <a:t>, </a:t>
            </a:r>
            <a:r>
              <a:rPr lang="en-US" sz="1200" dirty="0">
                <a:latin typeface="+mj-lt"/>
              </a:rPr>
              <a:t>CHERY</a:t>
            </a:r>
            <a:r>
              <a:rPr lang="ru-RU" sz="1200" dirty="0">
                <a:latin typeface="+mj-lt"/>
              </a:rPr>
              <a:t>, </a:t>
            </a:r>
            <a:r>
              <a:rPr lang="en-US" sz="1200" dirty="0">
                <a:latin typeface="+mj-lt"/>
              </a:rPr>
              <a:t>GEELY</a:t>
            </a:r>
            <a:r>
              <a:rPr lang="ru-RU" sz="1200" dirty="0">
                <a:latin typeface="+mj-lt"/>
              </a:rPr>
              <a:t> и </a:t>
            </a:r>
            <a:r>
              <a:rPr lang="en-US" sz="1200" dirty="0">
                <a:latin typeface="+mj-lt"/>
              </a:rPr>
              <a:t>HAVAL</a:t>
            </a:r>
            <a:r>
              <a:rPr lang="ru-RU" sz="1200" dirty="0">
                <a:latin typeface="+mj-lt"/>
              </a:rPr>
              <a:t>.</a:t>
            </a:r>
          </a:p>
          <a:p>
            <a:pPr marR="22860" algn="just">
              <a:lnSpc>
                <a:spcPct val="150000"/>
              </a:lnSpc>
              <a:spcBef>
                <a:spcPts val="1200"/>
              </a:spcBef>
              <a:spcAft>
                <a:spcPts val="800"/>
              </a:spcAft>
            </a:pPr>
            <a:r>
              <a:rPr lang="ru-RU" sz="1200" dirty="0">
                <a:latin typeface="+mj-lt"/>
              </a:rPr>
              <a:t>За четыре года, с января 2022 года по январь 2026 года, больше всего подорожали автомобили </a:t>
            </a:r>
            <a:r>
              <a:rPr lang="en-US" sz="1200" dirty="0">
                <a:latin typeface="+mj-lt"/>
              </a:rPr>
              <a:t>GEELY</a:t>
            </a:r>
            <a:r>
              <a:rPr lang="ru-RU" sz="1200" dirty="0">
                <a:latin typeface="+mj-lt"/>
              </a:rPr>
              <a:t>, средняя стоимость выросла на 99,2% или 1,95 млн рублей. Значительно выросли в цене автомобили </a:t>
            </a:r>
            <a:r>
              <a:rPr lang="en-US" sz="1200" dirty="0">
                <a:latin typeface="+mj-lt"/>
              </a:rPr>
              <a:t>CHERY</a:t>
            </a:r>
            <a:r>
              <a:rPr lang="ru-RU" sz="1200" dirty="0">
                <a:latin typeface="+mj-lt"/>
              </a:rPr>
              <a:t> (+86,2% или 1,46 млн рублей) и </a:t>
            </a:r>
            <a:r>
              <a:rPr lang="en-US" sz="1200" dirty="0">
                <a:latin typeface="+mj-lt"/>
              </a:rPr>
              <a:t>CHANGAN</a:t>
            </a:r>
            <a:r>
              <a:rPr lang="ru-RU" sz="1200" dirty="0">
                <a:latin typeface="+mj-lt"/>
              </a:rPr>
              <a:t> (+85,8% или 1,5 млн рублей). В 1,5 раза, на 1,10 млн, вырос в цене</a:t>
            </a:r>
            <a:r>
              <a:rPr lang="en-US" sz="1200" dirty="0">
                <a:latin typeface="+mj-lt"/>
              </a:rPr>
              <a:t> HAVAL</a:t>
            </a:r>
            <a:r>
              <a:rPr lang="ru-RU" sz="1200" dirty="0">
                <a:latin typeface="+mj-lt"/>
              </a:rPr>
              <a:t>. За аналогичный период стоимость </a:t>
            </a:r>
            <a:r>
              <a:rPr lang="en-US" sz="1200" dirty="0">
                <a:latin typeface="+mj-lt"/>
              </a:rPr>
              <a:t>LADA</a:t>
            </a:r>
            <a:r>
              <a:rPr lang="ru-RU" sz="1200" dirty="0">
                <a:latin typeface="+mj-lt"/>
              </a:rPr>
              <a:t> увеличилась на 84,1% или 783,2 тыс. рублей. Меньше всего среди рассматриваемых марок подорожали автомобили </a:t>
            </a:r>
            <a:r>
              <a:rPr lang="en-US" sz="1200" dirty="0">
                <a:latin typeface="+mj-lt"/>
              </a:rPr>
              <a:t>UAZ</a:t>
            </a:r>
            <a:r>
              <a:rPr lang="ru-RU" sz="1200" dirty="0">
                <a:latin typeface="+mj-lt"/>
              </a:rPr>
              <a:t> (+43,4% или 579,2 тыс. рублей).</a:t>
            </a:r>
          </a:p>
          <a:p>
            <a:pPr marR="22860" algn="just">
              <a:lnSpc>
                <a:spcPct val="150000"/>
              </a:lnSpc>
              <a:spcBef>
                <a:spcPts val="1200"/>
              </a:spcBef>
              <a:spcAft>
                <a:spcPts val="800"/>
              </a:spcAft>
            </a:pPr>
            <a:r>
              <a:rPr lang="ru-RU" sz="1200" dirty="0">
                <a:latin typeface="+mj-lt"/>
              </a:rPr>
              <a:t>В январе 2026 года, по сравнению с аналогичным периодом 2025 года, выросла </a:t>
            </a:r>
            <a:r>
              <a:rPr lang="ru-RU" sz="1200" dirty="0">
                <a:latin typeface="+mj-lt"/>
                <a:hlinkClick r:id="rId4"/>
              </a:rPr>
              <a:t>средняя цена </a:t>
            </a:r>
            <a:r>
              <a:rPr lang="ru-RU" sz="1200" dirty="0">
                <a:latin typeface="+mj-lt"/>
              </a:rPr>
              <a:t>на </a:t>
            </a:r>
            <a:r>
              <a:rPr lang="en-US" sz="1200" dirty="0">
                <a:latin typeface="+mj-lt"/>
              </a:rPr>
              <a:t>GEELY</a:t>
            </a:r>
            <a:r>
              <a:rPr lang="ru-RU" sz="1200" dirty="0">
                <a:latin typeface="+mj-lt"/>
              </a:rPr>
              <a:t> (+16,1%). Чуть меньше подорожали автомобили </a:t>
            </a:r>
            <a:r>
              <a:rPr lang="en-US" sz="1200" dirty="0">
                <a:latin typeface="+mj-lt"/>
              </a:rPr>
              <a:t>UAZ </a:t>
            </a:r>
            <a:r>
              <a:rPr lang="ru-RU" sz="1200" dirty="0">
                <a:latin typeface="+mj-lt"/>
              </a:rPr>
              <a:t>(+7,8%) и </a:t>
            </a:r>
            <a:r>
              <a:rPr lang="en-US" sz="1200" dirty="0">
                <a:latin typeface="+mj-lt"/>
              </a:rPr>
              <a:t>LADA</a:t>
            </a:r>
            <a:r>
              <a:rPr lang="ru-RU" sz="1200" dirty="0">
                <a:latin typeface="+mj-lt"/>
              </a:rPr>
              <a:t> (+5,9%). Незначительно увеличились в цене </a:t>
            </a:r>
            <a:r>
              <a:rPr lang="en-US" sz="1200" dirty="0">
                <a:latin typeface="+mj-lt"/>
              </a:rPr>
              <a:t>HAVAL</a:t>
            </a:r>
            <a:r>
              <a:rPr lang="ru-RU" sz="1200" dirty="0">
                <a:latin typeface="+mj-lt"/>
              </a:rPr>
              <a:t> (+0,5%) и </a:t>
            </a:r>
            <a:r>
              <a:rPr lang="en-US" sz="1200" dirty="0">
                <a:latin typeface="+mj-lt"/>
              </a:rPr>
              <a:t>CHANGAN</a:t>
            </a:r>
            <a:r>
              <a:rPr lang="ru-RU" sz="1200" dirty="0">
                <a:latin typeface="+mj-lt"/>
              </a:rPr>
              <a:t> (+0,1%). Средняя цена на автомобили </a:t>
            </a:r>
            <a:r>
              <a:rPr lang="en-US" sz="1200" dirty="0">
                <a:latin typeface="+mj-lt"/>
              </a:rPr>
              <a:t>CHERY</a:t>
            </a:r>
            <a:r>
              <a:rPr lang="ru-RU" sz="1200" dirty="0">
                <a:latin typeface="+mj-lt"/>
              </a:rPr>
              <a:t> снизилась: в 2025 году на 3,4%, в текущем году на 1,5%.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499E604-8E66-4F5B-BDCF-531D8E715873}"/>
              </a:ext>
            </a:extLst>
          </p:cNvPr>
          <p:cNvSpPr txBox="1"/>
          <p:nvPr/>
        </p:nvSpPr>
        <p:spPr>
          <a:xfrm>
            <a:off x="825633" y="5274356"/>
            <a:ext cx="22765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900" i="1"/>
              <a:t>______________________</a:t>
            </a:r>
            <a:br>
              <a:rPr lang="ru-RU" sz="900" i="1"/>
            </a:br>
            <a:r>
              <a:rPr lang="ru-RU" sz="900" i="1"/>
              <a:t>*</a:t>
            </a:r>
            <a:r>
              <a:rPr lang="ru-RU" sz="900" i="1" dirty="0"/>
              <a:t>РРЦ (рекомендованные розничные цены)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538101" y="310551"/>
            <a:ext cx="628115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Как менялись цены на российские и китайские авто с 2022 года</a:t>
            </a:r>
          </a:p>
        </p:txBody>
      </p:sp>
    </p:spTree>
    <p:extLst>
      <p:ext uri="{BB962C8B-B14F-4D97-AF65-F5344CB8AC3E}">
        <p14:creationId xmlns:p14="http://schemas.microsoft.com/office/powerpoint/2010/main" val="37660474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5F3DD8A1-64FC-49FE-9F36-2815FD7630C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8157" y="702936"/>
            <a:ext cx="7972425" cy="6067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904024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156</TotalTime>
  <Words>237</Words>
  <Application>Microsoft Office PowerPoint</Application>
  <PresentationFormat>Экран (4:3)</PresentationFormat>
  <Paragraphs>6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Болушева Ольга Александровна</dc:creator>
  <cp:lastModifiedBy>Болушева Ольга Александровна</cp:lastModifiedBy>
  <cp:revision>46</cp:revision>
  <dcterms:created xsi:type="dcterms:W3CDTF">2022-08-09T13:01:09Z</dcterms:created>
  <dcterms:modified xsi:type="dcterms:W3CDTF">2026-02-10T10:23:40Z</dcterms:modified>
</cp:coreProperties>
</file>