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BE0"/>
    <a:srgbClr val="C09200"/>
    <a:srgbClr val="FAF0F0"/>
    <a:srgbClr val="F2B800"/>
    <a:srgbClr val="969600"/>
    <a:srgbClr val="333399"/>
    <a:srgbClr val="6600CC"/>
    <a:srgbClr val="047F82"/>
    <a:srgbClr val="05B3B7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97" autoAdjust="0"/>
    <p:restoredTop sz="94660"/>
  </p:normalViewPr>
  <p:slideViewPr>
    <p:cSldViewPr snapToGrid="0">
      <p:cViewPr>
        <p:scale>
          <a:sx n="100" d="100"/>
          <a:sy n="100" d="100"/>
        </p:scale>
        <p:origin x="136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sroki-vladeniy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567AE29-43B1-49D4-B55C-F706FC969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939" y="2483767"/>
            <a:ext cx="7439025" cy="4048125"/>
          </a:xfrm>
          <a:prstGeom prst="rect">
            <a:avLst/>
          </a:prstGeom>
        </p:spPr>
      </p:pic>
      <p:sp>
        <p:nvSpPr>
          <p:cNvPr id="2" name="Заголовок 2"/>
          <p:cNvSpPr txBox="1">
            <a:spLocks/>
          </p:cNvSpPr>
          <p:nvPr/>
        </p:nvSpPr>
        <p:spPr>
          <a:xfrm>
            <a:off x="1916042" y="226614"/>
            <a:ext cx="7012423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964" y="734787"/>
            <a:ext cx="75600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dirty="0"/>
              <a:t>Маркетинговое агентство </a:t>
            </a:r>
            <a:r>
              <a:rPr lang="ru-RU" sz="1200" dirty="0">
                <a:hlinkClick r:id="rId3"/>
              </a:rPr>
              <a:t>НАПИ</a:t>
            </a:r>
            <a:r>
              <a:rPr lang="ru-RU" sz="1200" dirty="0"/>
              <a:t> проанализировало средние </a:t>
            </a:r>
            <a:r>
              <a:rPr lang="ru-RU" sz="1200" dirty="0">
                <a:hlinkClick r:id="rId4"/>
              </a:rPr>
              <a:t>сроки первого владения </a:t>
            </a:r>
            <a:r>
              <a:rPr lang="en-US" sz="1200" dirty="0"/>
              <a:t>LCV</a:t>
            </a:r>
            <a:r>
              <a:rPr lang="ru-RU" sz="1200" dirty="0"/>
              <a:t>* корпоративными клиентами в 2023-2025 годах. </a:t>
            </a:r>
          </a:p>
          <a:p>
            <a:pPr algn="just">
              <a:spcAft>
                <a:spcPts val="600"/>
              </a:spcAft>
            </a:pPr>
            <a:r>
              <a:rPr lang="ru-RU" sz="1200" dirty="0"/>
              <a:t>В 2025 году по сравнению с 2024 годом выросли сроки первого владения</a:t>
            </a:r>
            <a:r>
              <a:rPr lang="en-US" sz="1200" dirty="0"/>
              <a:t> LCV </a:t>
            </a:r>
            <a:r>
              <a:rPr lang="ru-RU" sz="1200" dirty="0"/>
              <a:t>всех стран происхождения, рассматриваемых в таблице. Дольше всего корпоративные клиенты эксплуатировали </a:t>
            </a:r>
            <a:r>
              <a:rPr lang="en-US" sz="1200" dirty="0"/>
              <a:t>LCV </a:t>
            </a:r>
            <a:r>
              <a:rPr lang="ru-RU" sz="1200" dirty="0"/>
              <a:t>итальянских (47 мес.), французских (50 мес.), немецких (63 мес.), американских (50 мес.), корейских (56 мес.) и японских (45 мес.) марок. </a:t>
            </a:r>
          </a:p>
          <a:p>
            <a:pPr algn="just">
              <a:spcAft>
                <a:spcPts val="600"/>
              </a:spcAft>
            </a:pPr>
            <a:r>
              <a:rPr lang="ru-RU" sz="1200" dirty="0"/>
              <a:t>Срок первого владения </a:t>
            </a:r>
            <a:r>
              <a:rPr lang="en-US" sz="1200" dirty="0"/>
              <a:t>LCV </a:t>
            </a:r>
            <a:r>
              <a:rPr lang="ru-RU" sz="1200" dirty="0"/>
              <a:t>китайских марок стабильно растет, по итогам прошлого года он составил 17 мес. Срок владения</a:t>
            </a:r>
            <a:r>
              <a:rPr lang="en-US" sz="1200" dirty="0"/>
              <a:t> LCV </a:t>
            </a:r>
            <a:r>
              <a:rPr lang="ru-RU" sz="1200" dirty="0"/>
              <a:t>российских марок в 2025 году составил 32 мес., не изменившись по сравнению с 2024 годом.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6108CD-F6AD-46CC-AB1C-CA9C1EFF6451}"/>
              </a:ext>
            </a:extLst>
          </p:cNvPr>
          <p:cNvSpPr txBox="1"/>
          <p:nvPr/>
        </p:nvSpPr>
        <p:spPr>
          <a:xfrm>
            <a:off x="2136449" y="284341"/>
            <a:ext cx="67209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изменились средние сроки владения 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три года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2057356" y="1717287"/>
            <a:ext cx="1741162" cy="516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#НАПИ_</a:t>
            </a:r>
            <a:r>
              <a:rPr lang="en-US" sz="1000" dirty="0"/>
              <a:t>LCV</a:t>
            </a:r>
            <a:endParaRPr lang="ru-RU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НАПИ_сроки_владения</a:t>
            </a:r>
            <a:endParaRPr lang="ru-RU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105058-678B-40F8-B272-E0A16D9091B8}"/>
              </a:ext>
            </a:extLst>
          </p:cNvPr>
          <p:cNvSpPr txBox="1"/>
          <p:nvPr/>
        </p:nvSpPr>
        <p:spPr>
          <a:xfrm>
            <a:off x="438708" y="6115962"/>
            <a:ext cx="339548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>
                <a:latin typeface="+mj-lt"/>
              </a:rPr>
              <a:t>* автомобили с полной массой до 6 т включительно, в т.ч. пикапы</a:t>
            </a:r>
          </a:p>
        </p:txBody>
      </p:sp>
    </p:spTree>
    <p:extLst>
      <p:ext uri="{BB962C8B-B14F-4D97-AF65-F5344CB8AC3E}">
        <p14:creationId xmlns:p14="http://schemas.microsoft.com/office/powerpoint/2010/main" val="32831947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2446</TotalTime>
  <Words>149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316</cp:revision>
  <cp:lastPrinted>2026-02-04T08:34:26Z</cp:lastPrinted>
  <dcterms:created xsi:type="dcterms:W3CDTF">2022-08-09T13:01:09Z</dcterms:created>
  <dcterms:modified xsi:type="dcterms:W3CDTF">2026-02-04T09:22:47Z</dcterms:modified>
</cp:coreProperties>
</file>