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2AF"/>
    <a:srgbClr val="6298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3" autoAdjust="0"/>
    <p:restoredTop sz="94660"/>
  </p:normalViewPr>
  <p:slideViewPr>
    <p:cSldViewPr snapToGrid="0">
      <p:cViewPr>
        <p:scale>
          <a:sx n="98" d="100"/>
          <a:sy n="98" d="100"/>
        </p:scale>
        <p:origin x="123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tseny-na-avtomobili/tseny-na-poderzhannye-legkie-kommercheskie-avtomobil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BA62345-737B-4F3F-8A58-9193C98A5F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511" y="2860820"/>
            <a:ext cx="7562850" cy="3943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504945-DB70-4872-A177-0B1F8651383A}"/>
              </a:ext>
            </a:extLst>
          </p:cNvPr>
          <p:cNvSpPr txBox="1"/>
          <p:nvPr/>
        </p:nvSpPr>
        <p:spPr>
          <a:xfrm>
            <a:off x="798882" y="5964324"/>
            <a:ext cx="367375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>
                <a:latin typeface="+mj-lt"/>
              </a:rPr>
              <a:t>* цены </a:t>
            </a:r>
            <a:r>
              <a:rPr lang="ru-RU" sz="900" i="1" dirty="0">
                <a:latin typeface="+mj-lt"/>
              </a:rPr>
              <a:t>из объявлений, размещённых на интернет-агрегаторах</a:t>
            </a:r>
          </a:p>
          <a:p>
            <a:r>
              <a:rPr lang="ru-RU" sz="900" i="1" dirty="0">
                <a:latin typeface="+mj-lt"/>
              </a:rPr>
              <a:t>**не старше 20 лет</a:t>
            </a:r>
            <a:br>
              <a:rPr lang="ru-RU" sz="900" i="1" dirty="0">
                <a:latin typeface="+mj-lt"/>
              </a:rPr>
            </a:br>
            <a:r>
              <a:rPr lang="ru-RU" sz="900" i="1" dirty="0">
                <a:latin typeface="+mj-lt"/>
              </a:rPr>
              <a:t>*** автомобили с полной массой до 6 т включительно, в т.ч. пикапы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93723" y="639760"/>
            <a:ext cx="75506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 проанализировало динамику средних цен* и цен* от лизинговых компаний на подержанные** легкие коммерческие автомобили***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январь-декабрь 2025 года. </a:t>
            </a:r>
          </a:p>
          <a:p>
            <a:pPr algn="just">
              <a:lnSpc>
                <a:spcPct val="150000"/>
              </a:lnSpc>
            </a:pPr>
            <a:r>
              <a:rPr lang="ru-RU" sz="1100" dirty="0">
                <a:latin typeface="+mj-lt"/>
              </a:rPr>
              <a:t>В течение года средние </a:t>
            </a:r>
            <a:r>
              <a:rPr lang="ru-RU" sz="1100" dirty="0">
                <a:latin typeface="+mj-lt"/>
                <a:hlinkClick r:id="rId4"/>
              </a:rPr>
              <a:t>цены на подержанные </a:t>
            </a:r>
            <a:r>
              <a:rPr lang="en-US" sz="1100" dirty="0">
                <a:latin typeface="+mj-lt"/>
                <a:hlinkClick r:id="rId4"/>
              </a:rPr>
              <a:t>LCV</a:t>
            </a:r>
            <a:r>
              <a:rPr lang="ru-RU" sz="1100" dirty="0">
                <a:latin typeface="+mj-lt"/>
                <a:hlinkClick r:id="rId4"/>
              </a:rPr>
              <a:t> </a:t>
            </a:r>
            <a:r>
              <a:rPr lang="ru-RU" sz="1100" dirty="0">
                <a:latin typeface="+mj-lt"/>
              </a:rPr>
              <a:t>колебались от 1,78 млн рублей до 2,2 млн рублей. В то же время лизинговые цены колебались в диапазоне от 2 млн рублей до 2,2 млн рублей. Стоит отметить, что средние цены и лизинговые цены на подержанные </a:t>
            </a:r>
            <a:r>
              <a:rPr lang="en-US" sz="1100" dirty="0">
                <a:latin typeface="+mj-lt"/>
              </a:rPr>
              <a:t>LCV </a:t>
            </a:r>
            <a:r>
              <a:rPr lang="ru-RU" sz="1100" dirty="0">
                <a:latin typeface="+mj-lt"/>
              </a:rPr>
              <a:t>были практически на одном уровне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до апреля, а с мая цены от лизинговых компаний начали расти. </a:t>
            </a:r>
          </a:p>
          <a:p>
            <a:pPr algn="just">
              <a:lnSpc>
                <a:spcPct val="150000"/>
              </a:lnSpc>
            </a:pPr>
            <a:r>
              <a:rPr lang="ru-RU" sz="1100" dirty="0">
                <a:latin typeface="+mj-lt"/>
              </a:rPr>
              <a:t>В декабре 2025 года по сравнению с январем того же года средние цены на подержанные </a:t>
            </a:r>
            <a:r>
              <a:rPr lang="en-US" sz="1100" dirty="0"/>
              <a:t>LCV</a:t>
            </a:r>
            <a:r>
              <a:rPr lang="ru-RU" sz="1100" dirty="0">
                <a:latin typeface="+mj-lt"/>
              </a:rPr>
              <a:t> сократились на 17%, а лизинговые цены снизились на 8,1%.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526875" y="189781"/>
            <a:ext cx="7417486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сколько дороже подержанные </a:t>
            </a:r>
            <a:r>
              <a:rPr lang="en-U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лизинговых компаний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888497" y="2320159"/>
            <a:ext cx="957313" cy="5406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#НАПИ_</a:t>
            </a:r>
            <a:r>
              <a:rPr lang="en-US" sz="1050" dirty="0"/>
              <a:t>LCV</a:t>
            </a:r>
            <a:endParaRPr lang="ru-RU" sz="105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#</a:t>
            </a:r>
            <a:r>
              <a:rPr lang="ru-RU" sz="1050" dirty="0" err="1"/>
              <a:t>НАПИ_цены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12083926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165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67</cp:revision>
  <dcterms:created xsi:type="dcterms:W3CDTF">2022-08-09T13:01:09Z</dcterms:created>
  <dcterms:modified xsi:type="dcterms:W3CDTF">2026-01-27T07:13:41Z</dcterms:modified>
</cp:coreProperties>
</file>