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6899"/>
    <a:srgbClr val="60943C"/>
    <a:srgbClr val="71AF47"/>
    <a:srgbClr val="2C76AE"/>
    <a:srgbClr val="8EC2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76" autoAdjust="0"/>
    <p:restoredTop sz="94660"/>
  </p:normalViewPr>
  <p:slideViewPr>
    <p:cSldViewPr snapToGrid="0">
      <p:cViewPr>
        <p:scale>
          <a:sx n="96" d="100"/>
          <a:sy n="96" d="100"/>
        </p:scale>
        <p:origin x="1284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tseny-na-avtomobili/tseny-na-poderzhannye-legkovye-avtomobili/" TargetMode="External"/><Relationship Id="rId2" Type="http://schemas.openxmlformats.org/officeDocument/2006/relationships/hyperlink" Target="http://www.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74BF4A5-4E25-40E7-AE1B-F099B9F3018D}"/>
              </a:ext>
            </a:extLst>
          </p:cNvPr>
          <p:cNvSpPr txBox="1"/>
          <p:nvPr/>
        </p:nvSpPr>
        <p:spPr>
          <a:xfrm>
            <a:off x="1393723" y="639760"/>
            <a:ext cx="7550638" cy="20756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700"/>
              </a:lnSpc>
              <a:spcAft>
                <a:spcPts val="1000"/>
              </a:spcAft>
            </a:pPr>
            <a:r>
              <a:rPr lang="ru-RU" sz="1100" dirty="0">
                <a:latin typeface="+mj-lt"/>
              </a:rPr>
              <a:t>Маркетинговое агентство </a:t>
            </a:r>
            <a:r>
              <a:rPr lang="ru-RU" sz="1100" dirty="0">
                <a:latin typeface="+mj-lt"/>
                <a:hlinkClick r:id="rId2"/>
              </a:rPr>
              <a:t>НАПИ</a:t>
            </a:r>
            <a:r>
              <a:rPr lang="ru-RU" sz="1100" dirty="0">
                <a:latin typeface="+mj-lt"/>
              </a:rPr>
              <a:t> проанализировало динамику средних цен на подержанные* легковые автомобили и на подержанные легковые автомобили от лизинговых компаний за январь-декабрь 2025 года. </a:t>
            </a:r>
            <a:endParaRPr lang="ru-RU" sz="1200" dirty="0">
              <a:latin typeface="+mj-lt"/>
            </a:endParaRPr>
          </a:p>
          <a:p>
            <a:pPr algn="just">
              <a:lnSpc>
                <a:spcPts val="1700"/>
              </a:lnSpc>
              <a:spcAft>
                <a:spcPts val="1000"/>
              </a:spcAft>
            </a:pPr>
            <a:r>
              <a:rPr lang="ru-RU" sz="1100" dirty="0">
                <a:latin typeface="+mj-lt"/>
              </a:rPr>
              <a:t>В течение года средние </a:t>
            </a:r>
            <a:r>
              <a:rPr lang="ru-RU" sz="1100" dirty="0">
                <a:latin typeface="+mj-lt"/>
                <a:hlinkClick r:id="rId3"/>
              </a:rPr>
              <a:t>цены на подержанные легковушки </a:t>
            </a:r>
            <a:r>
              <a:rPr lang="ru-RU" sz="1100" dirty="0">
                <a:latin typeface="+mj-lt"/>
              </a:rPr>
              <a:t>колебались от 1,69 млн рублей до 1,95 млн рублей. В то же время лизинговые цены колебались от 1,96 млн рублей до 2,61 млн рублей. Своего минимума средние цены на подержанные легковушки достигли в ноябре. Стоит отметить, что большая часть подержанных автомобилей, реализующиеся через лизинговые компании, более свежие, соответственно цены на эти машины выше. </a:t>
            </a:r>
          </a:p>
          <a:p>
            <a:pPr algn="just">
              <a:lnSpc>
                <a:spcPts val="1700"/>
              </a:lnSpc>
              <a:spcAft>
                <a:spcPts val="1000"/>
              </a:spcAft>
            </a:pPr>
            <a:r>
              <a:rPr lang="ru-RU" sz="1100" dirty="0">
                <a:latin typeface="+mj-lt"/>
              </a:rPr>
              <a:t>В декабре 2025 года по сравнению с январем того же года средние цены на подержанные автомобили снизились на 10,1%, а лизинговые цены сократились на 24,5%.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74BF4A5-4E25-40E7-AE1B-F099B9F3018D}"/>
              </a:ext>
            </a:extLst>
          </p:cNvPr>
          <p:cNvSpPr txBox="1"/>
          <p:nvPr/>
        </p:nvSpPr>
        <p:spPr>
          <a:xfrm>
            <a:off x="1526875" y="189781"/>
            <a:ext cx="7417486" cy="395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ru-RU" sz="15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24,5% сократились лизинговые цены на подержанные легковые авто за год</a:t>
            </a:r>
            <a:endParaRPr lang="ru-RU" sz="15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7485A8AC-0146-4664-BF08-E01A2B5622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7090" y="2763418"/>
            <a:ext cx="8486775" cy="4048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7198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</TotalTime>
  <Words>133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32</cp:revision>
  <dcterms:created xsi:type="dcterms:W3CDTF">2022-08-09T13:01:09Z</dcterms:created>
  <dcterms:modified xsi:type="dcterms:W3CDTF">2026-01-14T09:09:25Z</dcterms:modified>
</cp:coreProperties>
</file>