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B00"/>
    <a:srgbClr val="6666FF"/>
    <a:srgbClr val="C55A11"/>
    <a:srgbClr val="FF8585"/>
    <a:srgbClr val="F45A5A"/>
    <a:srgbClr val="FF6565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singstat.ru/lizing-lcv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5AEC9E9-AFAB-4FE0-A3B5-150D03E7E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795" y="2096212"/>
            <a:ext cx="7391400" cy="4648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96066" y="638449"/>
            <a:ext cx="757310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По данным маркетингового агентства </a:t>
            </a:r>
            <a:r>
              <a:rPr lang="ru-RU" sz="1050" dirty="0">
                <a:latin typeface="+mj-lt"/>
                <a:hlinkClick r:id="rId3"/>
              </a:rPr>
              <a:t>НАПИ</a:t>
            </a:r>
            <a:r>
              <a:rPr lang="ru-RU" sz="1050" dirty="0">
                <a:latin typeface="+mj-lt"/>
              </a:rPr>
              <a:t>,</a:t>
            </a:r>
            <a:r>
              <a:rPr lang="en-US" sz="1050" dirty="0">
                <a:latin typeface="+mj-lt"/>
              </a:rPr>
              <a:t> </a:t>
            </a:r>
            <a:r>
              <a:rPr lang="ru-RU" sz="1050" dirty="0">
                <a:latin typeface="+mj-lt"/>
              </a:rPr>
              <a:t>за январь-декабрь 2025 года в лизинг было выдано 52,1 тыс. единиц новых и подержанных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*, что на </a:t>
            </a:r>
            <a:r>
              <a:rPr lang="en-US" sz="1050" dirty="0">
                <a:latin typeface="+mj-lt"/>
              </a:rPr>
              <a:t>25</a:t>
            </a:r>
            <a:r>
              <a:rPr lang="ru-RU" sz="1050" dirty="0">
                <a:latin typeface="+mj-lt"/>
              </a:rPr>
              <a:t>% меньше, чем годом ранее, когда в лизинг было реализовано </a:t>
            </a:r>
            <a:r>
              <a:rPr lang="en-US" sz="1050" dirty="0">
                <a:latin typeface="+mj-lt"/>
              </a:rPr>
              <a:t>69</a:t>
            </a:r>
            <a:r>
              <a:rPr lang="ru-RU" sz="1050" dirty="0">
                <a:latin typeface="+mj-lt"/>
              </a:rPr>
              <a:t>,5 тыс. ед.</a:t>
            </a:r>
          </a:p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Из общего количества выданных в </a:t>
            </a:r>
            <a:r>
              <a:rPr lang="ru-RU" sz="1050" dirty="0">
                <a:latin typeface="+mj-lt"/>
                <a:hlinkClick r:id="rId4"/>
              </a:rPr>
              <a:t>лизинг </a:t>
            </a:r>
            <a:r>
              <a:rPr lang="en-US" sz="1050" dirty="0">
                <a:latin typeface="+mj-lt"/>
                <a:hlinkClick r:id="rId4"/>
              </a:rPr>
              <a:t>LCV</a:t>
            </a:r>
            <a:r>
              <a:rPr lang="ru-RU" sz="1050" dirty="0">
                <a:latin typeface="+mj-lt"/>
              </a:rPr>
              <a:t> 44,5 тыс. ед. были новыми (-29,2% по сравнению с 2024 годом), а 7,6 тыс. ед. – подержанными (+14,2%). За 2025 год доля лизинга в продажах новых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 сократилась с 45,5% до 41,9%, в подержанных выросла с 1,6% до 1,9%. </a:t>
            </a:r>
          </a:p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Значительнее всего доля новых автомобилей, выданных в лизинг, снизилась в сегменте рефрижераторов (-15,2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.). Меньше всего доля новых </a:t>
            </a:r>
            <a:r>
              <a:rPr lang="en-US" sz="1050" dirty="0">
                <a:latin typeface="+mj-lt"/>
              </a:rPr>
              <a:t>LCV </a:t>
            </a:r>
            <a:r>
              <a:rPr lang="ru-RU" sz="1050" dirty="0">
                <a:latin typeface="+mj-lt"/>
              </a:rPr>
              <a:t>сократилась в сегменте автобусов (-2,7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.). Доля подержанных автомобилей в ряде сегментов достигла трети от общего объема выданных в лизинг </a:t>
            </a:r>
            <a:r>
              <a:rPr lang="en-US" sz="1050" dirty="0">
                <a:latin typeface="+mj-lt"/>
              </a:rPr>
              <a:t>LCV</a:t>
            </a:r>
            <a:r>
              <a:rPr lang="ru-RU" sz="1050" dirty="0">
                <a:latin typeface="+mj-lt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2" y="299895"/>
            <a:ext cx="75453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Минус 25%: как лизинг 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пережил 2025 год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0" y="6440244"/>
            <a:ext cx="35173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до 6 т. включительно, в </a:t>
            </a:r>
            <a:r>
              <a:rPr lang="ru-RU" sz="900" dirty="0" err="1"/>
              <a:t>т.ч</a:t>
            </a:r>
            <a:r>
              <a:rPr lang="ru-RU" sz="900" dirty="0"/>
              <a:t>. пикапы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664454" y="1364923"/>
            <a:ext cx="918841" cy="4847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#НАПИ_</a:t>
            </a:r>
            <a:r>
              <a:rPr lang="en-US" sz="900" dirty="0"/>
              <a:t>LCV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НАПИ_лизинг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4663045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2056</TotalTime>
  <Words>188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264</cp:revision>
  <cp:lastPrinted>2025-02-13T07:23:18Z</cp:lastPrinted>
  <dcterms:created xsi:type="dcterms:W3CDTF">2022-08-09T13:01:09Z</dcterms:created>
  <dcterms:modified xsi:type="dcterms:W3CDTF">2026-01-20T09:11:07Z</dcterms:modified>
</cp:coreProperties>
</file>