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F7"/>
    <a:srgbClr val="FFF8EF"/>
    <a:srgbClr val="70AD47"/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rynok-korporativnyh-avtomobilej/rynok-korporativnyh-avtomobilej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FDDDFD4-C815-4CD1-8DCD-EE18D2757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121" y="800545"/>
            <a:ext cx="5448300" cy="55816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329643" y="1004131"/>
            <a:ext cx="3767581" cy="4914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" algn="just" fontAlgn="ctr">
              <a:lnSpc>
                <a:spcPts val="17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январь-декабрь 2025 года корпоративным клиентам было продано 331,7 тыс. легковых автомобилей. Из них 206,3 тыс. ед. были новыми и 125,4 тыс. ед. – подержанными</a:t>
            </a:r>
            <a:r>
              <a:rPr lang="ru-RU" sz="1100">
                <a:latin typeface="+mj-lt"/>
              </a:rPr>
              <a:t>. </a:t>
            </a:r>
            <a:endParaRPr lang="ru-RU" sz="1100" dirty="0">
              <a:latin typeface="+mj-lt"/>
            </a:endParaRPr>
          </a:p>
          <a:p>
            <a:pPr marL="36576" algn="just" fontAlgn="ctr">
              <a:lnSpc>
                <a:spcPts val="17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За год продажи новых автомобилей сократились на 29,7%. Продажи ТОП-5 марок среди новых </a:t>
            </a:r>
            <a:r>
              <a:rPr lang="ru-RU" sz="1100" dirty="0">
                <a:latin typeface="+mj-lt"/>
                <a:hlinkClick r:id="rId4"/>
              </a:rPr>
              <a:t>корпоративных автомобилей </a:t>
            </a:r>
            <a:r>
              <a:rPr lang="ru-RU" sz="1100" dirty="0">
                <a:latin typeface="+mj-lt"/>
              </a:rPr>
              <a:t>снизились на 32,8%, их доля сократилась до 57,8%. Ниже рынка упали продажи </a:t>
            </a:r>
            <a:r>
              <a:rPr lang="en-US" sz="1100" dirty="0">
                <a:latin typeface="+mj-lt"/>
              </a:rPr>
              <a:t>CHERY</a:t>
            </a:r>
            <a:r>
              <a:rPr lang="ru-RU" sz="1100" dirty="0">
                <a:latin typeface="+mj-lt"/>
              </a:rPr>
              <a:t> (-43,0%), </a:t>
            </a:r>
            <a:r>
              <a:rPr lang="en-US" sz="1100" dirty="0">
                <a:latin typeface="+mj-lt"/>
              </a:rPr>
              <a:t>HAVAL</a:t>
            </a:r>
            <a:r>
              <a:rPr lang="ru-RU" sz="1100" dirty="0">
                <a:latin typeface="+mj-lt"/>
              </a:rPr>
              <a:t> (-43,4%),  </a:t>
            </a:r>
            <a:r>
              <a:rPr lang="en-US" sz="1100" dirty="0">
                <a:latin typeface="+mj-lt"/>
              </a:rPr>
              <a:t>GEELY</a:t>
            </a:r>
            <a:r>
              <a:rPr lang="ru-RU" sz="1100" dirty="0">
                <a:latin typeface="+mj-lt"/>
              </a:rPr>
              <a:t> (</a:t>
            </a:r>
            <a:r>
              <a:rPr lang="en-US" sz="1100" dirty="0">
                <a:latin typeface="+mj-lt"/>
              </a:rPr>
              <a:t>-5</a:t>
            </a:r>
            <a:r>
              <a:rPr lang="ru-RU" sz="1100" dirty="0">
                <a:latin typeface="+mj-lt"/>
              </a:rPr>
              <a:t>7,7</a:t>
            </a:r>
            <a:r>
              <a:rPr lang="en-US" sz="1100" dirty="0">
                <a:latin typeface="+mj-lt"/>
              </a:rPr>
              <a:t>%</a:t>
            </a:r>
            <a:r>
              <a:rPr lang="ru-RU" sz="1100" dirty="0">
                <a:latin typeface="+mj-lt"/>
              </a:rPr>
              <a:t>). Положительную динамику показала марка </a:t>
            </a:r>
            <a:r>
              <a:rPr lang="en-US" sz="1100" dirty="0">
                <a:latin typeface="+mj-lt"/>
              </a:rPr>
              <a:t>BELGEE</a:t>
            </a:r>
            <a:r>
              <a:rPr lang="ru-RU" sz="1100" dirty="0">
                <a:latin typeface="+mj-lt"/>
              </a:rPr>
              <a:t> (+41,8</a:t>
            </a:r>
            <a:r>
              <a:rPr lang="ru-RU" sz="1100">
                <a:latin typeface="+mj-lt"/>
              </a:rPr>
              <a:t>%). </a:t>
            </a:r>
            <a:endParaRPr lang="ru-RU" sz="1100" dirty="0">
              <a:latin typeface="+mj-lt"/>
            </a:endParaRPr>
          </a:p>
          <a:p>
            <a:pPr marL="36576" algn="just" fontAlgn="ctr">
              <a:lnSpc>
                <a:spcPts val="17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Продажи подержанной техники за год подросли на 4,9%. Продажи пятерки лидеров среди подержанных корпоративных автомобилей снизились лишь на 1,6%, а их доля сократилась до 43,1%. Увеличились продажи </a:t>
            </a:r>
            <a:r>
              <a:rPr lang="en-US" sz="1100" dirty="0">
                <a:latin typeface="+mj-lt"/>
              </a:rPr>
              <a:t>LADA</a:t>
            </a:r>
            <a:r>
              <a:rPr lang="ru-RU" sz="1100" dirty="0">
                <a:latin typeface="+mj-lt"/>
              </a:rPr>
              <a:t> (+4,1%) и</a:t>
            </a:r>
            <a:r>
              <a:rPr lang="en-US" sz="1100" dirty="0">
                <a:latin typeface="+mj-lt"/>
              </a:rPr>
              <a:t> HYUNDAI</a:t>
            </a:r>
            <a:r>
              <a:rPr lang="ru-RU" sz="1100" dirty="0">
                <a:latin typeface="+mj-lt"/>
              </a:rPr>
              <a:t> (+5,1%), сократились – </a:t>
            </a:r>
            <a:r>
              <a:rPr lang="en-US" sz="1100" dirty="0">
                <a:latin typeface="+mj-lt"/>
              </a:rPr>
              <a:t>TOYOTA</a:t>
            </a:r>
            <a:r>
              <a:rPr lang="ru-RU" sz="1100" dirty="0">
                <a:latin typeface="+mj-lt"/>
              </a:rPr>
              <a:t> (-6,3%), </a:t>
            </a:r>
            <a:r>
              <a:rPr lang="en-US" sz="1100" dirty="0">
                <a:latin typeface="+mj-lt"/>
              </a:rPr>
              <a:t>KIA</a:t>
            </a:r>
            <a:r>
              <a:rPr lang="ru-RU" sz="1100" dirty="0">
                <a:latin typeface="+mj-lt"/>
              </a:rPr>
              <a:t> (-8,9%)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и</a:t>
            </a:r>
            <a:r>
              <a:rPr lang="en-US" sz="1100" dirty="0">
                <a:latin typeface="+mj-lt"/>
              </a:rPr>
              <a:t> MERCEDES-BENZ</a:t>
            </a:r>
            <a:r>
              <a:rPr lang="ru-RU" sz="1100" dirty="0">
                <a:latin typeface="+mj-lt"/>
              </a:rPr>
              <a:t> (-</a:t>
            </a:r>
            <a:r>
              <a:rPr lang="ru-RU" sz="1100">
                <a:latin typeface="+mj-lt"/>
              </a:rPr>
              <a:t>13,0%).</a:t>
            </a:r>
            <a:endParaRPr lang="ru-RU" sz="1100" dirty="0">
              <a:latin typeface="+mj-lt"/>
            </a:endParaRPr>
          </a:p>
          <a:p>
            <a:pPr marL="36576" algn="just" fontAlgn="ctr">
              <a:lnSpc>
                <a:spcPts val="17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Доля корпоративных автомобилей в общем объеме продаж сократилась с 5,6% до 4,5%. Из них доля новых корпоративных автомобилей снизилась до 15,8% (-3,4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.), а подержанных выросла до 2,1% (+0,1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838320" y="234475"/>
            <a:ext cx="69382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Менее 5% автомобилей продаются корпоративным клиентам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8152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471</TotalTime>
  <Words>194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144</cp:revision>
  <cp:lastPrinted>2026-01-30T06:34:25Z</cp:lastPrinted>
  <dcterms:created xsi:type="dcterms:W3CDTF">2022-08-09T13:01:09Z</dcterms:created>
  <dcterms:modified xsi:type="dcterms:W3CDTF">2026-01-30T07:50:53Z</dcterms:modified>
</cp:coreProperties>
</file>