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B075"/>
    <a:srgbClr val="D47AA7"/>
    <a:srgbClr val="FF8585"/>
    <a:srgbClr val="F45A5A"/>
    <a:srgbClr val="FF6565"/>
    <a:srgbClr val="C55A11"/>
    <a:srgbClr val="F8CBAD"/>
    <a:srgbClr val="62983E"/>
    <a:srgbClr val="C0DDAD"/>
    <a:srgbClr val="B2D6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293" autoAdjust="0"/>
    <p:restoredTop sz="94660"/>
  </p:normalViewPr>
  <p:slideViewPr>
    <p:cSldViewPr snapToGrid="0">
      <p:cViewPr>
        <p:scale>
          <a:sx n="100" d="100"/>
          <a:sy n="100" d="100"/>
        </p:scale>
        <p:origin x="2310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leasingstat.ru/lizing-gruzovyh-avtomobilej-2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530DEBC-9A0F-4DD2-9CF9-5592BFE764C6}"/>
              </a:ext>
            </a:extLst>
          </p:cNvPr>
          <p:cNvSpPr txBox="1"/>
          <p:nvPr/>
        </p:nvSpPr>
        <p:spPr>
          <a:xfrm>
            <a:off x="1288726" y="668735"/>
            <a:ext cx="7814734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1050">
                <a:latin typeface="+mj-lt"/>
              </a:rPr>
              <a:t>По </a:t>
            </a:r>
            <a:r>
              <a:rPr lang="ru-RU" sz="1050" dirty="0">
                <a:latin typeface="+mj-lt"/>
              </a:rPr>
              <a:t>данным маркетингового агентства </a:t>
            </a:r>
            <a:r>
              <a:rPr lang="ru-RU" sz="1050" dirty="0">
                <a:latin typeface="+mj-lt"/>
                <a:hlinkClick r:id="rId2"/>
              </a:rPr>
              <a:t>НАПИ</a:t>
            </a:r>
            <a:r>
              <a:rPr lang="ru-RU" sz="1050" dirty="0">
                <a:latin typeface="+mj-lt"/>
              </a:rPr>
              <a:t>,</a:t>
            </a:r>
            <a:r>
              <a:rPr lang="en-US" sz="1050" dirty="0">
                <a:latin typeface="+mj-lt"/>
              </a:rPr>
              <a:t> </a:t>
            </a:r>
            <a:r>
              <a:rPr lang="ru-RU" sz="1050" dirty="0">
                <a:latin typeface="+mj-lt"/>
              </a:rPr>
              <a:t>за январь-декабрь 2025 года в лизинг было выдано 54,5 тыс. единиц новых и подержанных грузовых автомобилей*, что на 46,7% меньше, чем годом ранее, когда в лизинг было реализовано 102,4 тыс. грузовиков. Из общего количества выданных в </a:t>
            </a:r>
            <a:r>
              <a:rPr lang="ru-RU" sz="1050" dirty="0">
                <a:latin typeface="+mj-lt"/>
                <a:hlinkClick r:id="rId3"/>
              </a:rPr>
              <a:t>лизинг грузовиков </a:t>
            </a:r>
            <a:r>
              <a:rPr lang="ru-RU" sz="1050" dirty="0">
                <a:latin typeface="+mj-lt"/>
              </a:rPr>
              <a:t>26,1 тыс. ед. были новыми (-66,3% по сравнению с 2024 годом), а 28,5 тыс. ед. – подержанными (+13,4%). В 2025 году доля лизинга в продажах новых грузовиков за год сократилась с 62,8% до 43,3%, в подержанных выросла с 11,8% до 13,7%. </a:t>
            </a:r>
          </a:p>
          <a:p>
            <a:pPr algn="just">
              <a:spcAft>
                <a:spcPts val="600"/>
              </a:spcAft>
            </a:pPr>
            <a:r>
              <a:rPr lang="ru-RU" sz="1050" dirty="0">
                <a:latin typeface="+mj-lt"/>
              </a:rPr>
              <a:t>Среди новых грузовых автомобилей доля лизинга выше в продажах строительной техники (60,4%), седельных тягачей (51,3%) и бортовой или </a:t>
            </a:r>
            <a:r>
              <a:rPr lang="ru-RU" sz="1050" dirty="0" err="1">
                <a:latin typeface="+mj-lt"/>
              </a:rPr>
              <a:t>тентованной</a:t>
            </a:r>
            <a:r>
              <a:rPr lang="ru-RU" sz="1050" dirty="0">
                <a:latin typeface="+mj-lt"/>
              </a:rPr>
              <a:t> техники (51,3%). Среди подержанных грузовиков наибольшая доля лизинга в сегменте седельных тягачей (21,9%). Стоит отметить, что реже всего в лизинг берут как новые, так и подержанные фургоны.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F7D0BA-7DBC-44E6-A9E6-58B3037E3E1F}"/>
              </a:ext>
            </a:extLst>
          </p:cNvPr>
          <p:cNvSpPr txBox="1"/>
          <p:nvPr/>
        </p:nvSpPr>
        <p:spPr>
          <a:xfrm>
            <a:off x="1388863" y="299895"/>
            <a:ext cx="74598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Лизинг грузовых автомобилей: итоги 2025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D2671A-8C13-404B-9B2F-98EB2ED80D37}"/>
              </a:ext>
            </a:extLst>
          </p:cNvPr>
          <p:cNvSpPr txBox="1"/>
          <p:nvPr/>
        </p:nvSpPr>
        <p:spPr>
          <a:xfrm>
            <a:off x="20987" y="6476868"/>
            <a:ext cx="222368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dirty="0"/>
              <a:t>* автомобили с полной массой свыше 6 т.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-1724275" y="2264080"/>
            <a:ext cx="1309974" cy="4912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900" dirty="0"/>
              <a:t>#</a:t>
            </a:r>
            <a:r>
              <a:rPr lang="ru-RU" sz="900" dirty="0" err="1"/>
              <a:t>НАПИ_грузовые_авто</a:t>
            </a:r>
            <a:endParaRPr lang="ru-RU" sz="9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900" dirty="0"/>
              <a:t>#</a:t>
            </a:r>
            <a:r>
              <a:rPr lang="ru-RU" sz="900" dirty="0" err="1"/>
              <a:t>НАПИ_лизинг</a:t>
            </a:r>
            <a:endParaRPr lang="ru-RU" sz="900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4E9ED5C-9486-4C42-85E6-1494F0CF24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8726" y="2160960"/>
            <a:ext cx="7581900" cy="4638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01366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2005</TotalTime>
  <Words>187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247</cp:revision>
  <cp:lastPrinted>2025-02-13T07:23:18Z</cp:lastPrinted>
  <dcterms:created xsi:type="dcterms:W3CDTF">2022-08-09T13:01:09Z</dcterms:created>
  <dcterms:modified xsi:type="dcterms:W3CDTF">2026-01-16T10:09:04Z</dcterms:modified>
</cp:coreProperties>
</file>