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6F4"/>
    <a:srgbClr val="70AD47"/>
    <a:srgbClr val="9D00BC"/>
    <a:srgbClr val="EC8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34" autoAdjust="0"/>
    <p:restoredTop sz="94660"/>
  </p:normalViewPr>
  <p:slideViewPr>
    <p:cSldViewPr snapToGrid="0">
      <p:cViewPr>
        <p:scale>
          <a:sx n="93" d="100"/>
          <a:sy n="93" d="100"/>
        </p:scale>
        <p:origin x="243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rynok-korporativnyh-avtomobilej/korporativnye-prodazhi-elektromobilej-i-gibridov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644583" y="1051425"/>
            <a:ext cx="3555050" cy="497059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36576" algn="just" fontAlgn="ctr">
              <a:lnSpc>
                <a:spcPct val="150000"/>
              </a:lnSpc>
              <a:spcAft>
                <a:spcPts val="1200"/>
              </a:spcAft>
            </a:pPr>
            <a:r>
              <a:rPr lang="ru-RU" sz="1100" dirty="0">
                <a:latin typeface="+mj-lt"/>
              </a:rPr>
              <a:t>По данным маркетингового агентства </a:t>
            </a:r>
            <a:r>
              <a:rPr lang="ru-RU" sz="1100" dirty="0">
                <a:latin typeface="+mj-lt"/>
                <a:hlinkClick r:id="rId2"/>
              </a:rPr>
              <a:t>НАПИ</a:t>
            </a:r>
            <a:r>
              <a:rPr lang="ru-RU" sz="1100" dirty="0">
                <a:latin typeface="+mj-lt"/>
              </a:rPr>
              <a:t>,</a:t>
            </a:r>
            <a:r>
              <a:rPr lang="en-US" sz="1100" dirty="0">
                <a:latin typeface="+mj-lt"/>
              </a:rPr>
              <a:t> </a:t>
            </a:r>
            <a:r>
              <a:rPr lang="ru-RU" sz="1100" dirty="0">
                <a:latin typeface="+mj-lt"/>
              </a:rPr>
              <a:t>за январь-декабрь 2025 года </a:t>
            </a:r>
            <a:r>
              <a:rPr lang="ru-RU" sz="1100" dirty="0">
                <a:latin typeface="+mj-lt"/>
                <a:hlinkClick r:id="rId3"/>
              </a:rPr>
              <a:t>корпоративным клиентам было продано </a:t>
            </a:r>
            <a:r>
              <a:rPr lang="ru-RU" sz="1100" dirty="0">
                <a:latin typeface="+mj-lt"/>
              </a:rPr>
              <a:t>9,9 тыс. ед. новых подзаряжаемых гибридных легковых автомобилей, что на 17,5% больше, чем в 2024 году. Также было реализовано 2,8 тыс. ед. новых электромобилей, что меньше прошлогоднего значения на </a:t>
            </a:r>
            <a:r>
              <a:rPr lang="ru-RU" sz="1100">
                <a:latin typeface="+mj-lt"/>
              </a:rPr>
              <a:t>42,5%.</a:t>
            </a:r>
            <a:endParaRPr lang="ru-RU" sz="1100" dirty="0">
              <a:solidFill>
                <a:srgbClr val="000000"/>
              </a:solidFill>
              <a:latin typeface="+mj-lt"/>
            </a:endParaRPr>
          </a:p>
          <a:p>
            <a:pPr marL="36576" algn="just" fontAlgn="ctr">
              <a:lnSpc>
                <a:spcPct val="150000"/>
              </a:lnSpc>
              <a:spcAft>
                <a:spcPts val="1200"/>
              </a:spcAft>
            </a:pPr>
            <a:r>
              <a:rPr lang="ru-RU" sz="1100" dirty="0">
                <a:solidFill>
                  <a:srgbClr val="000000"/>
                </a:solidFill>
                <a:latin typeface="+mj-lt"/>
              </a:rPr>
              <a:t>Продажи ТОП-5 марок среди новых гибридов выросли на 18,6%, их доля увеличилась до 79,5%. За год значительно увеличились продажи </a:t>
            </a:r>
            <a:r>
              <a:rPr lang="en-US" sz="1100" dirty="0">
                <a:solidFill>
                  <a:srgbClr val="000000"/>
                </a:solidFill>
                <a:latin typeface="+mj-lt"/>
              </a:rPr>
              <a:t>TANK</a:t>
            </a:r>
            <a:r>
              <a:rPr lang="ru-RU" sz="1100" dirty="0">
                <a:solidFill>
                  <a:srgbClr val="000000"/>
                </a:solidFill>
                <a:latin typeface="+mj-lt"/>
              </a:rPr>
              <a:t> и </a:t>
            </a:r>
            <a:r>
              <a:rPr lang="en-US" sz="1100" dirty="0">
                <a:solidFill>
                  <a:srgbClr val="000000"/>
                </a:solidFill>
                <a:latin typeface="+mj-lt"/>
              </a:rPr>
              <a:t>WEY</a:t>
            </a:r>
            <a:r>
              <a:rPr lang="ru-RU" sz="1100" dirty="0">
                <a:solidFill>
                  <a:srgbClr val="000000"/>
                </a:solidFill>
                <a:latin typeface="+mj-lt"/>
              </a:rPr>
              <a:t>, сократились продажи </a:t>
            </a:r>
            <a:r>
              <a:rPr lang="en-US" sz="1100" dirty="0">
                <a:solidFill>
                  <a:srgbClr val="000000"/>
                </a:solidFill>
                <a:latin typeface="+mj-lt"/>
              </a:rPr>
              <a:t>LIXIANG</a:t>
            </a:r>
            <a:r>
              <a:rPr lang="ru-RU" sz="1100" dirty="0">
                <a:solidFill>
                  <a:srgbClr val="000000"/>
                </a:solidFill>
                <a:latin typeface="+mj-lt"/>
              </a:rPr>
              <a:t>.</a:t>
            </a:r>
            <a:r>
              <a:rPr lang="en-US" sz="1100" dirty="0">
                <a:solidFill>
                  <a:srgbClr val="000000"/>
                </a:solidFill>
                <a:latin typeface="+mj-lt"/>
              </a:rPr>
              <a:t> </a:t>
            </a:r>
            <a:r>
              <a:rPr lang="ru-RU" sz="1100" dirty="0">
                <a:solidFill>
                  <a:srgbClr val="000000"/>
                </a:solidFill>
                <a:latin typeface="+mj-lt"/>
              </a:rPr>
              <a:t>Продажи</a:t>
            </a:r>
            <a:r>
              <a:rPr lang="en-US" sz="1100" dirty="0">
                <a:solidFill>
                  <a:srgbClr val="000000"/>
                </a:solidFill>
                <a:latin typeface="+mj-lt"/>
              </a:rPr>
              <a:t> </a:t>
            </a:r>
            <a:r>
              <a:rPr lang="ru-RU" sz="1100" dirty="0">
                <a:solidFill>
                  <a:srgbClr val="000000"/>
                </a:solidFill>
                <a:latin typeface="+mj-lt"/>
              </a:rPr>
              <a:t>пятерки лидеров среди новых</a:t>
            </a:r>
            <a:r>
              <a:rPr lang="ru-RU" sz="1100" dirty="0">
                <a:latin typeface="+mj-lt"/>
              </a:rPr>
              <a:t> электромобилей сократились на 39,8%. Более чем в 2 раза упали продажи МОСКВИЧ (-52,2%) и </a:t>
            </a:r>
            <a:r>
              <a:rPr lang="en-US" sz="1100" dirty="0">
                <a:latin typeface="+mj-lt"/>
              </a:rPr>
              <a:t>ZEEKR</a:t>
            </a:r>
            <a:r>
              <a:rPr lang="ru-RU" sz="1100" dirty="0">
                <a:latin typeface="+mj-lt"/>
              </a:rPr>
              <a:t> (-71,7%).</a:t>
            </a:r>
            <a:r>
              <a:rPr lang="ru-RU" sz="1100" dirty="0">
                <a:solidFill>
                  <a:srgbClr val="000000"/>
                </a:solidFill>
                <a:latin typeface="+mj-lt"/>
              </a:rPr>
              <a:t> Чаще корпоративные клиенты стали покупать </a:t>
            </a:r>
            <a:r>
              <a:rPr lang="en-US" sz="1100" dirty="0">
                <a:solidFill>
                  <a:srgbClr val="000000"/>
                </a:solidFill>
                <a:latin typeface="+mj-lt"/>
              </a:rPr>
              <a:t>AVATR</a:t>
            </a:r>
            <a:r>
              <a:rPr lang="ru-RU" sz="1100" dirty="0">
                <a:solidFill>
                  <a:srgbClr val="000000"/>
                </a:solidFill>
                <a:latin typeface="+mj-lt"/>
              </a:rPr>
              <a:t> и </a:t>
            </a:r>
            <a:r>
              <a:rPr lang="en-US" sz="1100">
                <a:solidFill>
                  <a:srgbClr val="000000"/>
                </a:solidFill>
                <a:latin typeface="+mj-lt"/>
              </a:rPr>
              <a:t>GEELY</a:t>
            </a:r>
            <a:r>
              <a:rPr lang="ru-RU" sz="1100">
                <a:solidFill>
                  <a:srgbClr val="000000"/>
                </a:solidFill>
                <a:latin typeface="+mj-lt"/>
              </a:rPr>
              <a:t>.</a:t>
            </a:r>
            <a:endParaRPr lang="ru-RU" sz="1100" dirty="0">
              <a:solidFill>
                <a:srgbClr val="000000"/>
              </a:solidFill>
              <a:latin typeface="+mj-lt"/>
            </a:endParaRPr>
          </a:p>
          <a:p>
            <a:pPr marL="36576" algn="just" fontAlgn="ctr">
              <a:lnSpc>
                <a:spcPct val="150000"/>
              </a:lnSpc>
              <a:spcAft>
                <a:spcPts val="1200"/>
              </a:spcAft>
            </a:pPr>
            <a:r>
              <a:rPr lang="ru-RU" sz="1100" dirty="0">
                <a:solidFill>
                  <a:srgbClr val="000000"/>
                </a:solidFill>
                <a:latin typeface="+mj-lt"/>
              </a:rPr>
              <a:t>Наибольшая доля в продажах новых гибридов в 2025 году приходилась на марку </a:t>
            </a:r>
            <a:r>
              <a:rPr lang="en-US" sz="1100" dirty="0">
                <a:solidFill>
                  <a:srgbClr val="000000"/>
                </a:solidFill>
                <a:latin typeface="+mj-lt"/>
              </a:rPr>
              <a:t>VOYAH</a:t>
            </a:r>
            <a:r>
              <a:rPr lang="ru-RU" sz="1100" dirty="0">
                <a:solidFill>
                  <a:srgbClr val="000000"/>
                </a:solidFill>
                <a:latin typeface="+mj-lt"/>
              </a:rPr>
              <a:t> (32,7%), в продажах электромобилей – на МОСКВИЧ (30,2%).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168595" y="304779"/>
            <a:ext cx="77270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Корпоративные продажи гибридов выросли, электромобилей рухнули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8B3490F-701D-4EE7-9B06-CC1032B9E4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1171" y="926119"/>
            <a:ext cx="4667250" cy="5457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40083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519</TotalTime>
  <Words>150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190</cp:revision>
  <cp:lastPrinted>2025-07-10T07:52:20Z</cp:lastPrinted>
  <dcterms:created xsi:type="dcterms:W3CDTF">2022-08-09T13:01:09Z</dcterms:created>
  <dcterms:modified xsi:type="dcterms:W3CDTF">2026-01-26T07:59:23Z</dcterms:modified>
</cp:coreProperties>
</file>