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2" r:id="rId2"/>
  </p:sldIdLst>
  <p:sldSz cx="9144000" cy="6858000" type="screen4x3"/>
  <p:notesSz cx="6797675" cy="99250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45A5A"/>
    <a:srgbClr val="FF6565"/>
    <a:srgbClr val="C55A11"/>
    <a:srgbClr val="F8CBAD"/>
    <a:srgbClr val="62983E"/>
    <a:srgbClr val="C0DDAD"/>
    <a:srgbClr val="B2D69A"/>
    <a:srgbClr val="91C46E"/>
    <a:srgbClr val="73B149"/>
    <a:srgbClr val="517E3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0A15C55-8517-42AA-B614-E9B94910E393}" styleName="Средний стиль 2 —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8B1032C-EA38-4F05-BA0D-38AFFFC7BED3}" styleName="Светлый стиль 3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69CF1AB2-1976-4502-BF36-3FF5EA218861}" styleName="Средний стиль 4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8A107856-5554-42FB-B03E-39F5DBC370BA}" styleName="Средний стиль 4 —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16D9F66E-5EB9-4882-86FB-DCBF35E3C3E4}" styleName="Средний стиль 4 —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375" autoAdjust="0"/>
    <p:restoredTop sz="94660"/>
  </p:normalViewPr>
  <p:slideViewPr>
    <p:cSldViewPr snapToGrid="0">
      <p:cViewPr>
        <p:scale>
          <a:sx n="100" d="100"/>
          <a:sy n="100" d="100"/>
        </p:scale>
        <p:origin x="2310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003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294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332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344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216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1/21/2026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667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1/21/2026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155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1/21/2026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429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1/21/2026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823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1/21/2026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997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1/21/2026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163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3D5989-14C6-404C-8A65-40B5B34DAE63}" type="datetimeFigureOut">
              <a:rPr lang="en-US" smtClean="0"/>
              <a:t>1/21/2026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696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napinfo.ru/" TargetMode="External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emf"/><Relationship Id="rId4" Type="http://schemas.openxmlformats.org/officeDocument/2006/relationships/hyperlink" Target="https://napinfo.ru/services/avtomobilnaya-statistika/avtomobilnaya-statistika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8">
            <a:hlinkClick r:id="rId2"/>
            <a:extLst>
              <a:ext uri="{FF2B5EF4-FFF2-40B4-BE49-F238E27FC236}">
                <a16:creationId xmlns:a16="http://schemas.microsoft.com/office/drawing/2014/main" id="{CBCFBD78-F930-41BB-8450-6CCA5ADD029E}"/>
              </a:ext>
            </a:extLst>
          </p:cNvPr>
          <p:cNvSpPr txBox="1"/>
          <p:nvPr/>
        </p:nvSpPr>
        <p:spPr>
          <a:xfrm>
            <a:off x="4487444" y="6583044"/>
            <a:ext cx="3987191" cy="21544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defTabSz="685800">
              <a:defRPr/>
            </a:pPr>
            <a:r>
              <a:rPr lang="ru-RU" sz="800" i="1" dirty="0">
                <a:latin typeface="Arial" panose="020B0604020202020204" pitchFamily="34" charset="0"/>
                <a:cs typeface="Arial" panose="020B0604020202020204" pitchFamily="34" charset="0"/>
              </a:rPr>
              <a:t>Источник: НАПИ / Национальное Агентство Промышленной Информации</a:t>
            </a:r>
            <a:endParaRPr lang="ko-KR" altLang="en-US" sz="800" i="1" dirty="0">
              <a:latin typeface="Arial" panose="020B0604020202020204" pitchFamily="34" charset="0"/>
              <a:ea typeface="맑은 고딕" panose="020B0503020000020004" pitchFamily="34" charset="-127"/>
              <a:cs typeface="Arial" panose="020B0604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EDBD5AF-C35F-4BB2-967B-7842D84C133B}"/>
              </a:ext>
            </a:extLst>
          </p:cNvPr>
          <p:cNvSpPr txBox="1"/>
          <p:nvPr/>
        </p:nvSpPr>
        <p:spPr>
          <a:xfrm>
            <a:off x="2162175" y="246390"/>
            <a:ext cx="680291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6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Как за год изменились продажи прицепной техники в регионах</a:t>
            </a:r>
            <a:endParaRPr lang="ru-RU" sz="16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F2DADEF-DADB-4254-9BD7-12E45513F5E7}"/>
              </a:ext>
            </a:extLst>
          </p:cNvPr>
          <p:cNvSpPr txBox="1"/>
          <p:nvPr/>
        </p:nvSpPr>
        <p:spPr>
          <a:xfrm>
            <a:off x="666750" y="1060358"/>
            <a:ext cx="3346539" cy="54643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ts val="1600"/>
              </a:lnSpc>
              <a:spcAft>
                <a:spcPts val="1200"/>
              </a:spcAft>
            </a:pPr>
            <a:r>
              <a:rPr lang="ru-RU" sz="1100" dirty="0">
                <a:latin typeface="+mj-lt"/>
              </a:rPr>
              <a:t>По данным маркетингового агентства </a:t>
            </a:r>
            <a:r>
              <a:rPr lang="ru-RU" sz="1100" dirty="0">
                <a:latin typeface="+mj-lt"/>
                <a:hlinkClick r:id="rId3"/>
              </a:rPr>
              <a:t>НАПИ</a:t>
            </a:r>
            <a:r>
              <a:rPr lang="ru-RU" sz="1100" dirty="0">
                <a:latin typeface="+mj-lt"/>
              </a:rPr>
              <a:t>,</a:t>
            </a:r>
            <a:r>
              <a:rPr lang="en-US" sz="1100" dirty="0">
                <a:latin typeface="+mj-lt"/>
              </a:rPr>
              <a:t> </a:t>
            </a:r>
            <a:r>
              <a:rPr lang="ru-RU" sz="1100" dirty="0">
                <a:latin typeface="+mj-lt"/>
              </a:rPr>
              <a:t>за январь-декабрь 2025 года было продано 24,7 тыс. новых прицепов и полуприцепов, что на 53,2% меньше, чем годом ранее. Продажи новых прицепов сократились на 1,4% до 5 тыс. ед., а полуприцепов – на 58,8% до 19,7 тыс. ед. </a:t>
            </a:r>
          </a:p>
          <a:p>
            <a:pPr algn="just">
              <a:lnSpc>
                <a:spcPts val="1600"/>
              </a:lnSpc>
              <a:spcAft>
                <a:spcPts val="1200"/>
              </a:spcAft>
            </a:pPr>
            <a:r>
              <a:rPr lang="ru-RU" sz="1100" dirty="0">
                <a:latin typeface="+mj-lt"/>
              </a:rPr>
              <a:t>Продажи подержанных прицепов и полуприцепов составили 72,2 тыс. ед., что на 7% меньше, чем в 2024 году. </a:t>
            </a:r>
            <a:r>
              <a:rPr lang="ru-RU" sz="1100" dirty="0">
                <a:latin typeface="+mj-lt"/>
                <a:hlinkClick r:id="rId4"/>
              </a:rPr>
              <a:t>Продажи подержанных прицепов </a:t>
            </a:r>
            <a:r>
              <a:rPr lang="ru-RU" sz="1100" dirty="0">
                <a:latin typeface="+mj-lt"/>
              </a:rPr>
              <a:t>сократились на 17,2% до 10,9 тыс. ед., полуприцепов – на 5% до 61,3 тыс. ед.</a:t>
            </a:r>
          </a:p>
          <a:p>
            <a:pPr algn="just">
              <a:lnSpc>
                <a:spcPts val="1600"/>
              </a:lnSpc>
              <a:spcAft>
                <a:spcPts val="1200"/>
              </a:spcAft>
            </a:pPr>
            <a:r>
              <a:rPr lang="ru-RU" sz="1100" dirty="0">
                <a:latin typeface="+mj-lt"/>
              </a:rPr>
              <a:t>По итогам 2025 года доля полуприцепов  составила 79,7% в продажах новой прицепной техники и 84,9% в продажах подержанной. На долю прицепов в </a:t>
            </a:r>
            <a:r>
              <a:rPr lang="ru-RU" sz="1100" dirty="0">
                <a:latin typeface="+mj-lt"/>
                <a:hlinkClick r:id="rId4"/>
              </a:rPr>
              <a:t>продажах новой техники </a:t>
            </a:r>
            <a:r>
              <a:rPr lang="ru-RU" sz="1100" dirty="0">
                <a:latin typeface="+mj-lt"/>
              </a:rPr>
              <a:t>пришлось 20,3%, в продажах подержанной – 15,1%.За год в общем объеме продаж новой прицепной техники доля прицепов выросла на 10,6 </a:t>
            </a:r>
            <a:r>
              <a:rPr lang="ru-RU" sz="1100" dirty="0" err="1">
                <a:latin typeface="+mj-lt"/>
              </a:rPr>
              <a:t>п.п</a:t>
            </a:r>
            <a:r>
              <a:rPr lang="ru-RU" sz="1100" dirty="0">
                <a:latin typeface="+mj-lt"/>
              </a:rPr>
              <a:t>. В продажах подержанной техники она сократилась на 1,8 </a:t>
            </a:r>
            <a:r>
              <a:rPr lang="ru-RU" sz="1100" dirty="0" err="1">
                <a:latin typeface="+mj-lt"/>
              </a:rPr>
              <a:t>п.п</a:t>
            </a:r>
            <a:r>
              <a:rPr lang="ru-RU" sz="1100" dirty="0">
                <a:latin typeface="+mj-lt"/>
              </a:rPr>
              <a:t>.</a:t>
            </a:r>
          </a:p>
          <a:p>
            <a:pPr algn="just">
              <a:lnSpc>
                <a:spcPts val="1600"/>
              </a:lnSpc>
              <a:spcAft>
                <a:spcPts val="1200"/>
              </a:spcAft>
            </a:pPr>
            <a:r>
              <a:rPr lang="ru-RU" sz="1100" dirty="0">
                <a:latin typeface="+mj-lt"/>
              </a:rPr>
              <a:t>Среди ТОП – 10 регионов наибольшая доля прицепов в продажах новой техники – в Ростовской области, в продажах подержанной техники – в Рязанской области. Доля новых и подержанных полуприцепов выше всего в Москве.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19F5DB7D-284D-440A-A89C-5F28B13F342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13289" y="731063"/>
            <a:ext cx="5143500" cy="6067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271775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1711</TotalTime>
  <Words>221</Words>
  <Application>Microsoft Office PowerPoint</Application>
  <PresentationFormat>Экран (4:3)</PresentationFormat>
  <Paragraphs>6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Болушева Ольга Александровна</dc:creator>
  <cp:lastModifiedBy>Болушева Ольга Александровна</cp:lastModifiedBy>
  <cp:revision>287</cp:revision>
  <cp:lastPrinted>2025-02-13T07:23:18Z</cp:lastPrinted>
  <dcterms:created xsi:type="dcterms:W3CDTF">2022-08-09T13:01:09Z</dcterms:created>
  <dcterms:modified xsi:type="dcterms:W3CDTF">2026-01-21T08:46:27Z</dcterms:modified>
</cp:coreProperties>
</file>