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1396" r:id="rId2"/>
    <p:sldId id="1399" r:id="rId3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699"/>
    <a:srgbClr val="B0CEEA"/>
    <a:srgbClr val="70A8DA"/>
    <a:srgbClr val="3483CA"/>
    <a:srgbClr val="E4EEF8"/>
    <a:srgbClr val="CADFF2"/>
    <a:srgbClr val="AFCEEB"/>
    <a:srgbClr val="A9CBE9"/>
    <a:srgbClr val="81B2DF"/>
    <a:srgbClr val="73A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58" autoAdjust="0"/>
    <p:restoredTop sz="96163" autoAdjust="0"/>
  </p:normalViewPr>
  <p:slideViewPr>
    <p:cSldViewPr snapToGrid="0">
      <p:cViewPr>
        <p:scale>
          <a:sx n="100" d="100"/>
          <a:sy n="100" d="100"/>
        </p:scale>
        <p:origin x="1974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154227-1F88-4C20-AC52-E6E1DE4B95CC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1243013"/>
            <a:ext cx="447198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84835"/>
            <a:ext cx="540893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DF2D99-2749-405B-B968-93041B169B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331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DF2D99-2749-405B-B968-93041B169B4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7238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dilery/dilerskie-seti-lyogkih-kommercheskih-avtomobilej-v-rossii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Box 142">
            <a:extLst>
              <a:ext uri="{FF2B5EF4-FFF2-40B4-BE49-F238E27FC236}">
                <a16:creationId xmlns:a16="http://schemas.microsoft.com/office/drawing/2014/main" id="{F16BC87D-E18F-4340-B145-E235FF728585}"/>
              </a:ext>
            </a:extLst>
          </p:cNvPr>
          <p:cNvSpPr txBox="1"/>
          <p:nvPr/>
        </p:nvSpPr>
        <p:spPr>
          <a:xfrm>
            <a:off x="196773" y="6361334"/>
            <a:ext cx="18473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900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57325" y="1142882"/>
            <a:ext cx="7324725" cy="33698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ru-RU" sz="1300">
                <a:latin typeface="+mj-lt"/>
              </a:rPr>
              <a:t>Маркетинговое </a:t>
            </a:r>
            <a:r>
              <a:rPr lang="ru-RU" sz="1300" dirty="0">
                <a:latin typeface="+mj-lt"/>
              </a:rPr>
              <a:t>агентство </a:t>
            </a:r>
            <a:r>
              <a:rPr lang="ru-RU" sz="1300" dirty="0">
                <a:latin typeface="+mj-lt"/>
                <a:hlinkClick r:id="rId2"/>
              </a:rPr>
              <a:t>НАПИ</a:t>
            </a:r>
            <a:r>
              <a:rPr lang="ru-RU" sz="1300" dirty="0">
                <a:latin typeface="+mj-lt"/>
              </a:rPr>
              <a:t> обновило отчет по </a:t>
            </a:r>
            <a:r>
              <a:rPr lang="ru-RU" sz="1300" dirty="0">
                <a:latin typeface="+mj-lt"/>
                <a:hlinkClick r:id="rId3"/>
              </a:rPr>
              <a:t>дилерским и сервисным центрам легких коммерческих автомобилей</a:t>
            </a:r>
            <a:r>
              <a:rPr lang="ru-RU" sz="1300" dirty="0">
                <a:latin typeface="+mj-lt"/>
              </a:rPr>
              <a:t>* в четвертом квартале 2025 года. </a:t>
            </a: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ru-RU" sz="1300" dirty="0">
                <a:latin typeface="+mj-lt"/>
              </a:rPr>
              <a:t>За год количество авторизованных точек продаж сократилось на 86 ед. (-5,8%) и составило 1 387 ед. Количество авторизованных сервисных центров увеличилось на 12 ед. (+0,6%) и составило 2 075 ед. </a:t>
            </a:r>
            <a:r>
              <a:rPr lang="ru-RU" sz="1300" dirty="0">
                <a:latin typeface="+mj-lt"/>
                <a:cs typeface="Arial" panose="020B0604020202020204" pitchFamily="34" charset="0"/>
              </a:rPr>
              <a:t>Значительнее всего число</a:t>
            </a:r>
            <a:r>
              <a:rPr lang="ru-RU" sz="1300" dirty="0">
                <a:latin typeface="+mj-lt"/>
              </a:rPr>
              <a:t> точек продаж </a:t>
            </a:r>
            <a:r>
              <a:rPr lang="ru-RU" sz="1300" dirty="0">
                <a:latin typeface="+mj-lt"/>
                <a:cs typeface="Arial" panose="020B0604020202020204" pitchFamily="34" charset="0"/>
              </a:rPr>
              <a:t>сократилось в Центральном (-31 ед.), Приволжском (-31 ед.) федеральных округах. Выросло их число только </a:t>
            </a:r>
            <a:r>
              <a:rPr lang="ru-RU" sz="1300">
                <a:latin typeface="+mj-lt"/>
                <a:cs typeface="Arial" panose="020B0604020202020204" pitchFamily="34" charset="0"/>
              </a:rPr>
              <a:t>в Дальневосточном </a:t>
            </a:r>
            <a:r>
              <a:rPr lang="ru-RU" sz="1300" dirty="0">
                <a:latin typeface="+mj-lt"/>
                <a:cs typeface="Arial" panose="020B0604020202020204" pitchFamily="34" charset="0"/>
              </a:rPr>
              <a:t>(+8 ед.) и Сибирском (+2 ед.) федеральных округах</a:t>
            </a:r>
            <a:r>
              <a:rPr lang="ru-RU" sz="1300">
                <a:latin typeface="+mj-lt"/>
                <a:cs typeface="Arial" panose="020B0604020202020204" pitchFamily="34" charset="0"/>
              </a:rPr>
              <a:t>. </a:t>
            </a: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ru-RU" sz="1300">
                <a:latin typeface="+mj-lt"/>
                <a:cs typeface="Arial" panose="020B0604020202020204" pitchFamily="34" charset="0"/>
              </a:rPr>
              <a:t>Количество</a:t>
            </a:r>
            <a:r>
              <a:rPr lang="ru-RU" sz="1300">
                <a:latin typeface="+mj-lt"/>
              </a:rPr>
              <a:t> сервисных центров больше всего увеличилось в Северо-Западном </a:t>
            </a:r>
            <a:r>
              <a:rPr lang="ru-RU" sz="1300">
                <a:latin typeface="+mj-lt"/>
                <a:cs typeface="Arial" panose="020B0604020202020204" pitchFamily="34" charset="0"/>
              </a:rPr>
              <a:t>федеральном округе (+16 ед.). С</a:t>
            </a:r>
            <a:r>
              <a:rPr lang="ru-RU" sz="1300">
                <a:latin typeface="+mj-lt"/>
              </a:rPr>
              <a:t>ократилось их </a:t>
            </a:r>
            <a:r>
              <a:rPr lang="ru-RU" sz="1300">
                <a:latin typeface="+mj-lt"/>
                <a:cs typeface="Arial" panose="020B0604020202020204" pitchFamily="34" charset="0"/>
              </a:rPr>
              <a:t>количество Южном (-10 ед.), Центральном и Приволжском (по -5 ед.) и Северо-Кавказском федеральных округах (-4 ед.). </a:t>
            </a:r>
            <a:endParaRPr lang="ru-RU" sz="1300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73834" y="303155"/>
            <a:ext cx="718329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5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Число сервисных центров </a:t>
            </a:r>
            <a:r>
              <a:rPr lang="en-US" sz="15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LCV</a:t>
            </a:r>
            <a:r>
              <a:rPr lang="ru-RU" sz="15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выросло в половине федеральных округов </a:t>
            </a:r>
            <a:endParaRPr lang="ru-RU" sz="15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4BDD9C0-72E7-4B88-B657-57244C8003E5}"/>
              </a:ext>
            </a:extLst>
          </p:cNvPr>
          <p:cNvSpPr txBox="1"/>
          <p:nvPr/>
        </p:nvSpPr>
        <p:spPr>
          <a:xfrm>
            <a:off x="1048278" y="5136974"/>
            <a:ext cx="4116833" cy="3924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i="1">
                <a:latin typeface="+mj-lt"/>
              </a:rPr>
              <a:t>_______________________</a:t>
            </a:r>
            <a:br>
              <a:rPr lang="ru-RU" sz="900" i="1">
                <a:latin typeface="+mj-lt"/>
              </a:rPr>
            </a:br>
            <a:r>
              <a:rPr lang="ru-RU" sz="1050" i="1">
                <a:latin typeface="+mj-lt"/>
              </a:rPr>
              <a:t>* </a:t>
            </a:r>
            <a:r>
              <a:rPr lang="ru-RU" sz="1050" i="1" dirty="0">
                <a:latin typeface="+mj-lt"/>
              </a:rPr>
              <a:t>автомобили с полной массой до 6 т включительно, в т.ч. пикапы</a:t>
            </a:r>
          </a:p>
        </p:txBody>
      </p:sp>
      <p:sp>
        <p:nvSpPr>
          <p:cNvPr id="10" name="TextBox 11"/>
          <p:cNvSpPr txBox="1"/>
          <p:nvPr/>
        </p:nvSpPr>
        <p:spPr>
          <a:xfrm>
            <a:off x="-2008094" y="2827831"/>
            <a:ext cx="14246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100" dirty="0"/>
              <a:t>#НАПИ_</a:t>
            </a:r>
            <a:r>
              <a:rPr lang="en-US" sz="1100" dirty="0"/>
              <a:t>LCV</a:t>
            </a:r>
            <a:endParaRPr lang="ru-RU" sz="1100" dirty="0"/>
          </a:p>
          <a:p>
            <a:r>
              <a:rPr lang="ru-RU" sz="1100" dirty="0"/>
              <a:t>#</a:t>
            </a:r>
            <a:r>
              <a:rPr lang="ru-RU" sz="1100" dirty="0" err="1"/>
              <a:t>НАПИ_дилеры</a:t>
            </a:r>
            <a:endParaRPr lang="ru-RU" sz="11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48FF56E-C292-4E13-BE6E-E49E31CC611C}"/>
              </a:ext>
            </a:extLst>
          </p:cNvPr>
          <p:cNvSpPr txBox="1"/>
          <p:nvPr/>
        </p:nvSpPr>
        <p:spPr>
          <a:xfrm>
            <a:off x="4397584" y="6130502"/>
            <a:ext cx="4549643" cy="25391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r"/>
            <a:r>
              <a:rPr lang="ru-RU" sz="1050" i="1"/>
              <a:t>Источник: НАПИ (Национальное Агентство Промышленной Информации)</a:t>
            </a:r>
            <a:endParaRPr lang="ru-RU" sz="1050"/>
          </a:p>
        </p:txBody>
      </p:sp>
    </p:spTree>
    <p:extLst>
      <p:ext uri="{BB962C8B-B14F-4D97-AF65-F5344CB8AC3E}">
        <p14:creationId xmlns:p14="http://schemas.microsoft.com/office/powerpoint/2010/main" val="3527092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Прямоугольник 326">
            <a:extLst>
              <a:ext uri="{FF2B5EF4-FFF2-40B4-BE49-F238E27FC236}">
                <a16:creationId xmlns:a16="http://schemas.microsoft.com/office/drawing/2014/main" id="{8497D6B3-9185-4A77-9CC0-0FB465A3D65C}"/>
              </a:ext>
            </a:extLst>
          </p:cNvPr>
          <p:cNvSpPr/>
          <p:nvPr/>
        </p:nvSpPr>
        <p:spPr>
          <a:xfrm>
            <a:off x="1581056" y="328014"/>
            <a:ext cx="778463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Количество точек продаж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и сервисных центров по федеральным округам,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 квартал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 г</a:t>
            </a: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B54C8A1C-A073-4C01-BA94-5B243D15B312}"/>
              </a:ext>
            </a:extLst>
          </p:cNvPr>
          <p:cNvSpPr txBox="1"/>
          <p:nvPr/>
        </p:nvSpPr>
        <p:spPr>
          <a:xfrm>
            <a:off x="5104982" y="6290421"/>
            <a:ext cx="3937295" cy="2308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r"/>
            <a:r>
              <a:rPr lang="ru-RU" sz="900" i="1"/>
              <a:t>Источник: НАПИ (Национальное Агентство Промышленной Информации)</a:t>
            </a:r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160D6AA-AADA-4B3E-A71C-6CA3A4F6E1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978286"/>
            <a:ext cx="8966077" cy="5105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6112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513</TotalTime>
  <Words>206</Words>
  <Application>Microsoft Office PowerPoint</Application>
  <PresentationFormat>Экран (4:3)</PresentationFormat>
  <Paragraphs>11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92</cp:revision>
  <cp:lastPrinted>2026-01-27T13:02:41Z</cp:lastPrinted>
  <dcterms:created xsi:type="dcterms:W3CDTF">2022-08-09T13:01:09Z</dcterms:created>
  <dcterms:modified xsi:type="dcterms:W3CDTF">2026-01-28T08:57:46Z</dcterms:modified>
</cp:coreProperties>
</file>