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39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B0CEEA"/>
    <a:srgbClr val="70A8DA"/>
    <a:srgbClr val="3483CA"/>
    <a:srgbClr val="E4EEF8"/>
    <a:srgbClr val="CADFF2"/>
    <a:srgbClr val="AFCEEB"/>
    <a:srgbClr val="A9CBE9"/>
    <a:srgbClr val="81B2DF"/>
    <a:srgbClr val="73A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6163" autoAdjust="0"/>
  </p:normalViewPr>
  <p:slideViewPr>
    <p:cSldViewPr snapToGrid="0">
      <p:cViewPr>
        <p:scale>
          <a:sx n="100" d="100"/>
          <a:sy n="100" d="100"/>
        </p:scale>
        <p:origin x="245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54227-1F88-4C20-AC52-E6E1DE4B95CC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F2D99-2749-405B-B968-93041B169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legkovy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2306" y="268135"/>
            <a:ext cx="7799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дилерских и сервисных центров растет на фоне снижения продаж 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8153" y="629632"/>
            <a:ext cx="7467599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обновило отчет по</a:t>
            </a:r>
            <a:r>
              <a:rPr lang="ru-RU" sz="1200" dirty="0">
                <a:latin typeface="+mj-lt"/>
                <a:hlinkClick r:id="rId3"/>
              </a:rPr>
              <a:t> дилерским и сервисным центрам легковых автомобилей </a:t>
            </a:r>
            <a:r>
              <a:rPr lang="ru-RU" sz="1200" dirty="0">
                <a:latin typeface="+mj-lt"/>
              </a:rPr>
              <a:t>в четвертом квартале 2025 года. За год количество авторизованных точек продаж выросло на 286 ед. (+6,6%) и составило 4 589 ед. Количество авторизованных сервисных центров увеличилось на 331 ед. (+6,7%) и составило 5 291 ед. Стоит отметить, что за год продажи новых легковых автомобилей сократились на 14,6%.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Значительнее всего число</a:t>
            </a:r>
            <a:r>
              <a:rPr lang="ru-RU" sz="1200" dirty="0">
                <a:latin typeface="+mj-lt"/>
              </a:rPr>
              <a:t> точек продаж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выросло в Центральном (+122 ед.) и в Приволжском (+88 ед.) федеральных округах. Количество</a:t>
            </a:r>
            <a:r>
              <a:rPr lang="ru-RU" sz="1200" dirty="0">
                <a:latin typeface="+mj-lt"/>
              </a:rPr>
              <a:t> сервисных центров больше всего увеличилось там же на 136 ед. и 101 ед.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соответственно. С</a:t>
            </a:r>
            <a:r>
              <a:rPr lang="ru-RU" sz="1200" dirty="0">
                <a:latin typeface="+mj-lt"/>
              </a:rPr>
              <a:t>ократилось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количество </a:t>
            </a:r>
            <a:r>
              <a:rPr lang="ru-RU" sz="1200" dirty="0">
                <a:latin typeface="+mj-lt"/>
              </a:rPr>
              <a:t>точек продаж и сервисных центров только в Северо-Кавказском и Дальневосточном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федеральных </a:t>
            </a:r>
            <a:r>
              <a:rPr lang="ru-RU" sz="1200">
                <a:latin typeface="+mj-lt"/>
                <a:cs typeface="Arial" panose="020B0604020202020204" pitchFamily="34" charset="0"/>
              </a:rPr>
              <a:t>округах.</a:t>
            </a:r>
            <a:endParaRPr lang="ru-RU" sz="1200" dirty="0">
              <a:latin typeface="+mj-lt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9152D9BF-630E-4285-A336-141CFD197887}"/>
              </a:ext>
            </a:extLst>
          </p:cNvPr>
          <p:cNvSpPr txBox="1"/>
          <p:nvPr/>
        </p:nvSpPr>
        <p:spPr>
          <a:xfrm>
            <a:off x="1457326" y="2258032"/>
            <a:ext cx="73684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Количество точек продаж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и сервисных центров по федеральным округам,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 квартал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 г</a:t>
            </a:r>
            <a:endParaRPr lang="ru-RU" sz="100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599D240-24B1-4381-AE8C-11DBF4AA6A65}"/>
              </a:ext>
            </a:extLst>
          </p:cNvPr>
          <p:cNvSpPr txBox="1"/>
          <p:nvPr/>
        </p:nvSpPr>
        <p:spPr>
          <a:xfrm>
            <a:off x="4572000" y="6577126"/>
            <a:ext cx="3937296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900" i="1"/>
              <a:t>Источник: НАПИ (Национальное Агентство Промышленной Информации)</a:t>
            </a:r>
            <a:endParaRPr lang="ru-RU"/>
          </a:p>
        </p:txBody>
      </p:sp>
      <p:pic>
        <p:nvPicPr>
          <p:cNvPr id="181" name="Рисунок 180">
            <a:extLst>
              <a:ext uri="{FF2B5EF4-FFF2-40B4-BE49-F238E27FC236}">
                <a16:creationId xmlns:a16="http://schemas.microsoft.com/office/drawing/2014/main" id="{A06759DA-F324-4EA2-9F67-4D534E04E7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546" y="2608415"/>
            <a:ext cx="71437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0929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160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83</cp:revision>
  <dcterms:created xsi:type="dcterms:W3CDTF">2022-08-09T13:01:09Z</dcterms:created>
  <dcterms:modified xsi:type="dcterms:W3CDTF">2026-01-15T09:02:48Z</dcterms:modified>
</cp:coreProperties>
</file>