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585"/>
    <a:srgbClr val="F45A5A"/>
    <a:srgbClr val="FF6565"/>
    <a:srgbClr val="C55A11"/>
    <a:srgbClr val="F8CBAD"/>
    <a:srgbClr val="62983E"/>
    <a:srgbClr val="C0DDAD"/>
    <a:srgbClr val="B2D69A"/>
    <a:srgbClr val="91C46E"/>
    <a:srgbClr val="73B1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148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1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" TargetMode="Externa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leasingstat.ru/lizing-legkovyh-avtomobilej-2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34C36D5C-027F-4604-9F0E-8E57B143E9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1978" y="2819527"/>
            <a:ext cx="7419975" cy="36385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530DEBC-9A0F-4DD2-9CF9-5592BFE764C6}"/>
              </a:ext>
            </a:extLst>
          </p:cNvPr>
          <p:cNvSpPr txBox="1"/>
          <p:nvPr/>
        </p:nvSpPr>
        <p:spPr>
          <a:xfrm>
            <a:off x="1359300" y="704651"/>
            <a:ext cx="7545333" cy="2158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500"/>
              </a:lnSpc>
              <a:spcAft>
                <a:spcPts val="600"/>
              </a:spcAft>
            </a:pPr>
            <a:r>
              <a:rPr lang="ru-RU" sz="1100" dirty="0">
                <a:latin typeface="+mj-lt"/>
              </a:rPr>
              <a:t>По данным маркетингового агентства </a:t>
            </a:r>
            <a:r>
              <a:rPr lang="ru-RU" sz="1100" dirty="0">
                <a:latin typeface="+mj-lt"/>
                <a:hlinkClick r:id="rId3"/>
              </a:rPr>
              <a:t>НАПИ</a:t>
            </a:r>
            <a:r>
              <a:rPr lang="ru-RU" sz="1100" dirty="0">
                <a:latin typeface="+mj-lt"/>
              </a:rPr>
              <a:t>,</a:t>
            </a:r>
            <a:r>
              <a:rPr lang="en-US" sz="1100" dirty="0">
                <a:latin typeface="+mj-lt"/>
              </a:rPr>
              <a:t> </a:t>
            </a:r>
            <a:r>
              <a:rPr lang="ru-RU" sz="1100" dirty="0">
                <a:latin typeface="+mj-lt"/>
              </a:rPr>
              <a:t>за январь-декабрь 2025 года в лизинг* было выдано 165,4 тыс. единиц новых и подержанных легковых автомобилей, что на 26,4% меньше, чем годом ранее, когда в лизинг было реализовано 224,9 тыс. автомобилей. </a:t>
            </a:r>
          </a:p>
          <a:p>
            <a:pPr algn="just">
              <a:lnSpc>
                <a:spcPts val="1500"/>
              </a:lnSpc>
              <a:spcAft>
                <a:spcPts val="600"/>
              </a:spcAft>
            </a:pPr>
            <a:r>
              <a:rPr lang="ru-RU" sz="1100" dirty="0">
                <a:latin typeface="+mj-lt"/>
              </a:rPr>
              <a:t>Из общего количества </a:t>
            </a:r>
            <a:r>
              <a:rPr lang="ru-RU" sz="1100" dirty="0">
                <a:latin typeface="+mj-lt"/>
                <a:hlinkClick r:id="rId4"/>
              </a:rPr>
              <a:t>выданных в лизинг легковушек </a:t>
            </a:r>
            <a:r>
              <a:rPr lang="ru-RU" sz="1100" dirty="0">
                <a:latin typeface="+mj-lt"/>
              </a:rPr>
              <a:t>129,1 тыс. ед. были новыми (-33,6% по сравнению с 2024 годом), а 36,3 тыс. ед. – подержанными (+18,8%). За год доля лизинга в продажах новых легковых автомобилей сократилась с 12,7% до 9,9%, в продажах подержанных выросла с 0,5% до 0,6%. </a:t>
            </a:r>
          </a:p>
          <a:p>
            <a:pPr algn="just">
              <a:lnSpc>
                <a:spcPts val="1500"/>
              </a:lnSpc>
              <a:spcAft>
                <a:spcPts val="600"/>
              </a:spcAft>
            </a:pPr>
            <a:r>
              <a:rPr lang="ru-RU" sz="1100" dirty="0">
                <a:latin typeface="+mj-lt"/>
              </a:rPr>
              <a:t>Лизинг ТОП-10 марок легковых автомобилей сократился на 30,6%, что больше чем в целом по рынку. В результате доля десятки лидеров не достигла  двух третей рынка лизинговых легковых автомобилей. Рост продаж показали лишь марки </a:t>
            </a:r>
            <a:r>
              <a:rPr lang="en-US" sz="1100" dirty="0">
                <a:latin typeface="+mj-lt"/>
              </a:rPr>
              <a:t>BELGEE</a:t>
            </a:r>
            <a:r>
              <a:rPr lang="ru-RU" sz="1100" dirty="0">
                <a:latin typeface="+mj-lt"/>
              </a:rPr>
              <a:t> и </a:t>
            </a:r>
            <a:r>
              <a:rPr lang="en-US" sz="1100" dirty="0">
                <a:latin typeface="+mj-lt"/>
              </a:rPr>
              <a:t>SOLARIS</a:t>
            </a:r>
            <a:r>
              <a:rPr lang="ru-RU" sz="1100" dirty="0">
                <a:latin typeface="+mj-lt"/>
              </a:rPr>
              <a:t>. Наибольшая доля в общем объеме лизинга легковушек по итогам 2025 года приходится на марки </a:t>
            </a:r>
            <a:r>
              <a:rPr lang="en-US" sz="1100" dirty="0">
                <a:latin typeface="+mj-lt"/>
              </a:rPr>
              <a:t>LADA</a:t>
            </a:r>
            <a:r>
              <a:rPr lang="ru-RU" sz="1100" dirty="0">
                <a:latin typeface="+mj-lt"/>
              </a:rPr>
              <a:t>, </a:t>
            </a:r>
            <a:r>
              <a:rPr lang="en-US" sz="1100" dirty="0">
                <a:latin typeface="+mj-lt"/>
              </a:rPr>
              <a:t>BELGEE</a:t>
            </a:r>
            <a:r>
              <a:rPr lang="ru-RU" sz="1100" dirty="0">
                <a:latin typeface="+mj-lt"/>
              </a:rPr>
              <a:t> и </a:t>
            </a:r>
            <a:r>
              <a:rPr lang="en-US" sz="1100" dirty="0">
                <a:latin typeface="+mj-lt"/>
              </a:rPr>
              <a:t>HAVAL</a:t>
            </a:r>
            <a:r>
              <a:rPr lang="ru-RU" sz="1100" dirty="0">
                <a:latin typeface="+mj-lt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F7D0BA-7DBC-44E6-A9E6-58B3037E3E1F}"/>
              </a:ext>
            </a:extLst>
          </p:cNvPr>
          <p:cNvSpPr txBox="1"/>
          <p:nvPr/>
        </p:nvSpPr>
        <p:spPr>
          <a:xfrm>
            <a:off x="1388862" y="299895"/>
            <a:ext cx="754533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Более чем на четверть сократился лизинг легковых авто по итогам 2025 года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-1936146" y="5485957"/>
            <a:ext cx="1317990" cy="4912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900" dirty="0"/>
              <a:t>#</a:t>
            </a:r>
            <a:r>
              <a:rPr lang="ru-RU" sz="900" dirty="0" err="1"/>
              <a:t>НАПИ_легковые_авто</a:t>
            </a:r>
            <a:endParaRPr lang="ru-RU" sz="9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900" dirty="0"/>
              <a:t>#</a:t>
            </a:r>
            <a:r>
              <a:rPr lang="ru-RU" sz="900" dirty="0" err="1"/>
              <a:t>НАПИ_лизинг</a:t>
            </a:r>
            <a:endParaRPr lang="ru-RU" sz="9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EE4DB4-A9EB-497E-8EE4-AA6CAC6F07A6}"/>
              </a:ext>
            </a:extLst>
          </p:cNvPr>
          <p:cNvSpPr txBox="1"/>
          <p:nvPr/>
        </p:nvSpPr>
        <p:spPr>
          <a:xfrm>
            <a:off x="778076" y="6227245"/>
            <a:ext cx="176202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i="1" dirty="0"/>
              <a:t>* финансовый и операционный </a:t>
            </a:r>
          </a:p>
        </p:txBody>
      </p:sp>
    </p:spTree>
    <p:extLst>
      <p:ext uri="{BB962C8B-B14F-4D97-AF65-F5344CB8AC3E}">
        <p14:creationId xmlns:p14="http://schemas.microsoft.com/office/powerpoint/2010/main" val="32752360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2033</TotalTime>
  <Words>191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266</cp:revision>
  <cp:lastPrinted>2025-02-13T07:23:18Z</cp:lastPrinted>
  <dcterms:created xsi:type="dcterms:W3CDTF">2022-08-09T13:01:09Z</dcterms:created>
  <dcterms:modified xsi:type="dcterms:W3CDTF">2026-01-19T08:15:39Z</dcterms:modified>
</cp:coreProperties>
</file>