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0" r:id="rId2"/>
    <p:sldId id="139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CEEA"/>
    <a:srgbClr val="70A8DA"/>
    <a:srgbClr val="3483CA"/>
    <a:srgbClr val="E4EEF8"/>
    <a:srgbClr val="CADFF2"/>
    <a:srgbClr val="AFCEEB"/>
    <a:srgbClr val="A9CBE9"/>
    <a:srgbClr val="81B2DF"/>
    <a:srgbClr val="73A9DB"/>
    <a:srgbClr val="63A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0" d="100"/>
          <a:sy n="90" d="100"/>
        </p:scale>
        <p:origin x="27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gruzovyh-avtomobilej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>
            <a:extLst>
              <a:ext uri="{FF2B5EF4-FFF2-40B4-BE49-F238E27FC236}">
                <a16:creationId xmlns:a16="http://schemas.microsoft.com/office/drawing/2014/main" id="{F16BC87D-E18F-4340-B145-E235FF728585}"/>
              </a:ext>
            </a:extLst>
          </p:cNvPr>
          <p:cNvSpPr txBox="1"/>
          <p:nvPr/>
        </p:nvSpPr>
        <p:spPr>
          <a:xfrm>
            <a:off x="196773" y="6361334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9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3276" y="274131"/>
            <a:ext cx="73487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точек продаж грузовых автомобилей выросло по всей стране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13275" y="1047532"/>
            <a:ext cx="7348715" cy="4721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1400" dirty="0">
                <a:latin typeface="+mj-lt"/>
              </a:rPr>
              <a:t>Маркетинговое агентство </a:t>
            </a:r>
            <a:r>
              <a:rPr lang="ru-RU" sz="1400" dirty="0">
                <a:latin typeface="+mj-lt"/>
                <a:hlinkClick r:id="rId2"/>
              </a:rPr>
              <a:t>НАПИ</a:t>
            </a:r>
            <a:r>
              <a:rPr lang="ru-RU" sz="1400" dirty="0">
                <a:latin typeface="+mj-lt"/>
              </a:rPr>
              <a:t> обновило отчет по </a:t>
            </a:r>
            <a:r>
              <a:rPr lang="ru-RU" sz="1400" dirty="0">
                <a:latin typeface="+mj-lt"/>
                <a:hlinkClick r:id="rId3"/>
              </a:rPr>
              <a:t>дилерским и сервисным центрам грузовых автомобилей </a:t>
            </a:r>
            <a:r>
              <a:rPr lang="ru-RU" sz="1400" dirty="0">
                <a:latin typeface="+mj-lt"/>
              </a:rPr>
              <a:t>в четвертом квартале 2025 года. За год количество авторизованных точек продаж выросло на 173 ед. до 2 105 ед. (+9%), несмотря на падение продаж новых грузовых автомобилей за </a:t>
            </a:r>
            <a:r>
              <a:rPr lang="ru-RU" sz="1400">
                <a:latin typeface="+mj-lt"/>
              </a:rPr>
              <a:t>11 месяцев </a:t>
            </a:r>
            <a:r>
              <a:rPr lang="ru-RU" sz="1400" dirty="0">
                <a:latin typeface="+mj-lt"/>
              </a:rPr>
              <a:t>на 53,2%. Число авторизованных сервисных центров увеличилось на 203 ед. до 2 452 ед. (+9%).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1400" dirty="0">
                <a:latin typeface="+mj-lt"/>
                <a:cs typeface="Arial" panose="020B0604020202020204" pitchFamily="34" charset="0"/>
              </a:rPr>
              <a:t>В четвертом квартале текущего года количество точек продаж выросло во всех федеральных округах. Значительнее всего их число</a:t>
            </a:r>
            <a:r>
              <a:rPr lang="ru-RU" sz="1400" dirty="0">
                <a:latin typeface="+mj-lt"/>
              </a:rPr>
              <a:t> увеличилось в Северо-Западном федеральном округе (+32 ед.), Сибирском федеральном округе (+28 ед.) и Дальневосточном федеральном округе (+23 ед.).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1400" dirty="0">
                <a:latin typeface="+mj-lt"/>
              </a:rPr>
              <a:t>Наибольший рост числа сервисных центров был зафиксирован в Центральном федеральном округе (+42 ед.), Приволжском федеральном округе (+38 ед.) и Сибирском федеральном округе (+36 ед.). Сократилось </a:t>
            </a:r>
            <a:r>
              <a:rPr lang="ru-RU" sz="1400" dirty="0">
                <a:latin typeface="+mj-lt"/>
                <a:cs typeface="Arial" panose="020B0604020202020204" pitchFamily="34" charset="0"/>
              </a:rPr>
              <a:t>количество сервисных центров </a:t>
            </a:r>
            <a:r>
              <a:rPr lang="ru-RU" sz="1400" dirty="0">
                <a:latin typeface="+mj-lt"/>
              </a:rPr>
              <a:t>лишь в Северо-Западном </a:t>
            </a:r>
            <a:r>
              <a:rPr lang="ru-RU" sz="1400" dirty="0">
                <a:latin typeface="+mj-lt"/>
                <a:cs typeface="Arial" panose="020B0604020202020204" pitchFamily="34" charset="0"/>
              </a:rPr>
              <a:t>федеральном округе (-2 ед.).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1960044" y="2697631"/>
            <a:ext cx="1558440" cy="5491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/>
              <a:t>#</a:t>
            </a:r>
            <a:r>
              <a:rPr lang="ru-RU" sz="1100" dirty="0" err="1"/>
              <a:t>НАПИ_грузовые_авто</a:t>
            </a:r>
            <a:endParaRPr lang="ru-RU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/>
              <a:t>#</a:t>
            </a:r>
            <a:r>
              <a:rPr lang="ru-RU" sz="1100" dirty="0" err="1"/>
              <a:t>НАПИ_дилеры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6485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1E9342F-B08E-4FA4-AE8E-681C77AD2B85}"/>
              </a:ext>
            </a:extLst>
          </p:cNvPr>
          <p:cNvSpPr/>
          <p:nvPr/>
        </p:nvSpPr>
        <p:spPr>
          <a:xfrm>
            <a:off x="7163805" y="11376"/>
            <a:ext cx="317193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CBC653DD-FE6F-4961-A99E-AA7ACEAE4466}"/>
              </a:ext>
            </a:extLst>
          </p:cNvPr>
          <p:cNvSpPr txBox="1"/>
          <p:nvPr/>
        </p:nvSpPr>
        <p:spPr>
          <a:xfrm>
            <a:off x="3892635" y="9400546"/>
            <a:ext cx="64627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000" i="1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cxnSp>
        <p:nvCxnSpPr>
          <p:cNvPr id="328" name="Прямая соединительная линия 327">
            <a:extLst>
              <a:ext uri="{FF2B5EF4-FFF2-40B4-BE49-F238E27FC236}">
                <a16:creationId xmlns:a16="http://schemas.microsoft.com/office/drawing/2014/main" id="{92EAAB34-3643-447A-BE63-FD7DEEE4550F}"/>
              </a:ext>
            </a:extLst>
          </p:cNvPr>
          <p:cNvCxnSpPr>
            <a:cxnSpLocks/>
          </p:cNvCxnSpPr>
          <p:nvPr/>
        </p:nvCxnSpPr>
        <p:spPr>
          <a:xfrm>
            <a:off x="5047640" y="6676852"/>
            <a:ext cx="4993418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9" name="TextBox 328">
            <a:extLst>
              <a:ext uri="{FF2B5EF4-FFF2-40B4-BE49-F238E27FC236}">
                <a16:creationId xmlns:a16="http://schemas.microsoft.com/office/drawing/2014/main" id="{8AEE9D68-1F00-4E26-838E-B37BED3BC178}"/>
              </a:ext>
            </a:extLst>
          </p:cNvPr>
          <p:cNvSpPr txBox="1"/>
          <p:nvPr/>
        </p:nvSpPr>
        <p:spPr>
          <a:xfrm>
            <a:off x="5226640" y="6558875"/>
            <a:ext cx="4317207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900" i="1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  <a:endParaRPr lang="ru-RU" b="1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52AA269-1999-474E-8222-0AAE42A77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058" y="398393"/>
            <a:ext cx="9144000" cy="596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11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</TotalTime>
  <Words>189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80</cp:revision>
  <dcterms:created xsi:type="dcterms:W3CDTF">2022-08-09T13:01:09Z</dcterms:created>
  <dcterms:modified xsi:type="dcterms:W3CDTF">2025-12-25T09:00:49Z</dcterms:modified>
</cp:coreProperties>
</file>