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на Кустикова" initials="АК" lastIdx="1" clrIdx="0">
    <p:extLst>
      <p:ext uri="{19B8F6BF-5375-455C-9EA6-DF929625EA0E}">
        <p15:presenceInfo xmlns:p15="http://schemas.microsoft.com/office/powerpoint/2012/main" userId="S-1-5-21-383357151-2991069858-1596914116-5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5800"/>
    <a:srgbClr val="FAF6E6"/>
    <a:srgbClr val="EDDB9B"/>
    <a:srgbClr val="F1F8EC"/>
    <a:srgbClr val="D9EBCD"/>
    <a:srgbClr val="EEB500"/>
    <a:srgbClr val="71B046"/>
    <a:srgbClr val="C5E0B2"/>
    <a:srgbClr val="4D7830"/>
    <a:srgbClr val="C299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4660"/>
  </p:normalViewPr>
  <p:slideViewPr>
    <p:cSldViewPr snapToGrid="0">
      <p:cViewPr>
        <p:scale>
          <a:sx n="100" d="100"/>
          <a:sy n="100" d="100"/>
        </p:scale>
        <p:origin x="114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tseny-na-novye-legkovye-avtomobili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napinfo.ru/services/tseny-na-avtomobili/tseny-na-poderzhannye-legkovye-avtomobil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210050" y="6321361"/>
            <a:ext cx="46273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F49A84-17AB-4863-A10E-6D2D625A8E63}"/>
              </a:ext>
            </a:extLst>
          </p:cNvPr>
          <p:cNvSpPr txBox="1"/>
          <p:nvPr/>
        </p:nvSpPr>
        <p:spPr>
          <a:xfrm>
            <a:off x="1400216" y="2580066"/>
            <a:ext cx="73771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Средняя цена легковых автомобилей  традиционных российских брендов, млн, руб.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BF4A5-4E25-40E7-AE1B-F099B9F3018D}"/>
              </a:ext>
            </a:extLst>
          </p:cNvPr>
          <p:cNvSpPr txBox="1"/>
          <p:nvPr/>
        </p:nvSpPr>
        <p:spPr>
          <a:xfrm>
            <a:off x="1400216" y="749245"/>
            <a:ext cx="7676481" cy="1691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 dirty="0">
                <a:latin typeface="+mj-lt"/>
              </a:rPr>
              <a:t>Маркетинговое агентство НАПИ проанализировало динамику средних цен на новые и подержанные* легковые автомобили. Средняя </a:t>
            </a:r>
            <a:r>
              <a:rPr lang="ru-RU" sz="1200" dirty="0">
                <a:latin typeface="+mj-lt"/>
                <a:hlinkClick r:id="rId3"/>
              </a:rPr>
              <a:t>цена на новый российский** автомобиль</a:t>
            </a:r>
            <a:r>
              <a:rPr lang="ru-RU" sz="1200" dirty="0">
                <a:latin typeface="+mj-lt"/>
              </a:rPr>
              <a:t> в апреле  2025 года достигла 1,48 млн. руб., что на 54,8% больше, чем в феврале 2022 года. Небольшое снижение средней цены в апреле 2023 года было связано с тем, что после прекращения поставок компонентов из недружественных стран выпускались простые автомобили без привычных ранее опций.   Средняя </a:t>
            </a:r>
            <a:r>
              <a:rPr lang="ru-RU" sz="1200" dirty="0">
                <a:latin typeface="+mj-lt"/>
                <a:hlinkClick r:id="rId4"/>
              </a:rPr>
              <a:t>цена на подержанный российский автомобиль</a:t>
            </a:r>
            <a:r>
              <a:rPr lang="ru-RU" sz="1200" dirty="0">
                <a:latin typeface="+mj-lt"/>
              </a:rPr>
              <a:t> в апреле 2025 года составила 0,60 млн. руб., что на 26,1% больше, чем в феврале 2022 года. По сравнению же с апрелем  прошлого года средняя цена подержанного российского автомобиля снизилась на 2,8%.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2E5385-4CEF-41B5-82F0-7BBD4F354625}"/>
              </a:ext>
            </a:extLst>
          </p:cNvPr>
          <p:cNvSpPr txBox="1"/>
          <p:nvPr/>
        </p:nvSpPr>
        <p:spPr>
          <a:xfrm>
            <a:off x="2030279" y="293254"/>
            <a:ext cx="6914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изменились цены на российские автомобили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22F1C-FCCF-4DCE-8608-426F65824892}"/>
              </a:ext>
            </a:extLst>
          </p:cNvPr>
          <p:cNvSpPr txBox="1"/>
          <p:nvPr/>
        </p:nvSpPr>
        <p:spPr>
          <a:xfrm>
            <a:off x="219599" y="5705003"/>
            <a:ext cx="201877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i="1"/>
              <a:t>___________________________</a:t>
            </a:r>
            <a:br>
              <a:rPr lang="ru-RU" sz="1000" i="1"/>
            </a:br>
            <a:r>
              <a:rPr lang="ru-RU" sz="1000" i="1"/>
              <a:t>*</a:t>
            </a:r>
            <a:r>
              <a:rPr lang="ru-RU" sz="1000" i="1" dirty="0"/>
              <a:t>не старше 20 лет</a:t>
            </a:r>
          </a:p>
          <a:p>
            <a:r>
              <a:rPr lang="ru-RU" sz="1000" i="1" dirty="0"/>
              <a:t>** </a:t>
            </a:r>
            <a:r>
              <a:rPr lang="en-US" sz="1000" i="1" dirty="0"/>
              <a:t>LADA </a:t>
            </a:r>
            <a:r>
              <a:rPr lang="ru-RU" sz="1000" i="1" dirty="0"/>
              <a:t>и </a:t>
            </a:r>
            <a:r>
              <a:rPr lang="en-US" sz="1000" i="1" dirty="0"/>
              <a:t>UAZ</a:t>
            </a:r>
            <a:endParaRPr lang="ru-RU" sz="1000" i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A14739B-9B02-4A25-AC1C-FC0639324B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5991" y="2973699"/>
            <a:ext cx="73914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154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48</cp:revision>
  <cp:lastPrinted>2025-03-10T08:02:55Z</cp:lastPrinted>
  <dcterms:created xsi:type="dcterms:W3CDTF">2022-08-09T13:01:09Z</dcterms:created>
  <dcterms:modified xsi:type="dcterms:W3CDTF">2025-05-15T08:49:18Z</dcterms:modified>
</cp:coreProperties>
</file>