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85D3E"/>
    <a:srgbClr val="376D58"/>
    <a:srgbClr val="6C9485"/>
    <a:srgbClr val="FCFDFC"/>
    <a:srgbClr val="FFD13F"/>
    <a:srgbClr val="800080"/>
    <a:srgbClr val="660033"/>
    <a:srgbClr val="FFFFFF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2874" autoAdjust="0"/>
  </p:normalViewPr>
  <p:slideViewPr>
    <p:cSldViewPr snapToGrid="0">
      <p:cViewPr varScale="1">
        <p:scale>
          <a:sx n="104" d="100"/>
          <a:sy n="104" d="100"/>
        </p:scale>
        <p:origin x="22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8CC64-51CC-4ED1-95B9-14ABC96DE3B3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2A77-F8B6-49F1-BAF5-6F9D54B5D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4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2A77-F8B6-49F1-BAF5-6F9D54B5D7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dv-tco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532550" y="267856"/>
            <a:ext cx="7486908" cy="3404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chemeClr val="tx1"/>
                </a:solidFill>
              </a:rPr>
              <a:t>Во сколько обходится владение внедорожником HAVAL H9  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800720" y="1505907"/>
            <a:ext cx="8117038" cy="4008774"/>
            <a:chOff x="641471" y="1173119"/>
            <a:chExt cx="8412715" cy="4383419"/>
          </a:xfrm>
        </p:grpSpPr>
        <p:sp>
          <p:nvSpPr>
            <p:cNvPr id="6" name="TextBox 5"/>
            <p:cNvSpPr txBox="1"/>
            <p:nvPr/>
          </p:nvSpPr>
          <p:spPr>
            <a:xfrm>
              <a:off x="5197040" y="1817743"/>
              <a:ext cx="3857146" cy="3162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050" b="1" dirty="0"/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Тип ТС: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Легковые автомобили</a:t>
              </a:r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               Год выпуска: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2022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Объём двигателя: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 л.                                   </a:t>
              </a:r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Трансмиссия: </a:t>
              </a:r>
              <a:r>
                <a:rPr lang="ru-RU" sz="9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At</a:t>
              </a:r>
              <a:endParaRPr lang="ru-RU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Тип привода: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 WD                                         </a:t>
              </a:r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Мощность двигателя: 190 </a:t>
              </a:r>
              <a:r>
                <a:rPr lang="ru-RU" sz="9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лс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Тип кузова: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SUV                                               </a:t>
              </a:r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Количество дверей: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Количество сидений: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                              Тип двигателя: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Дизель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Расход топлива на 100 км: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8.8 л.</a:t>
              </a:r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             Кол-во шин: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Размер шин: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265/65 R17</a:t>
              </a:r>
            </a:p>
            <a:p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Период (количество месяцев):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36 мес.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Среднегодовой пробег, км: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30 000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Общий пробег, км: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90 000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Регион: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Москва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Тип владельца: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Юридическое лицо</a:t>
              </a:r>
            </a:p>
            <a:p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Стоимость нового автомобиля: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2 959 000 руб.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Остаточная стоимость: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2 258 098 руб.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Потеря стоимости: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700 902 руб.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Стоимость владения за километр: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20 руб.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Стоимость владения в месяц: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49 729 руб.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Стоимость владения в год: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596 746 руб.</a:t>
              </a:r>
            </a:p>
            <a:p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Стоимость владения за 3 года (за весь период эксплуатации) </a:t>
              </a:r>
              <a:r>
                <a:rPr lang="ru-RU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1 790 239 </a:t>
              </a:r>
              <a:r>
                <a:rPr lang="ru-RU" sz="9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руб</a:t>
              </a:r>
              <a:endPara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2" name="Группа 31"/>
            <p:cNvGrpSpPr/>
            <p:nvPr/>
          </p:nvGrpSpPr>
          <p:grpSpPr>
            <a:xfrm>
              <a:off x="5201129" y="1173119"/>
              <a:ext cx="3177417" cy="602993"/>
              <a:chOff x="5201129" y="1173119"/>
              <a:chExt cx="3177417" cy="602993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201651" y="1173119"/>
                <a:ext cx="31768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/>
                  <a:t>Структура стоимости владения</a:t>
                </a:r>
                <a:endParaRPr lang="en-US" sz="16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201129" y="1483724"/>
                <a:ext cx="1881734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300" b="1"/>
                  <a:t>HAVAL H9 COMFORT</a:t>
                </a:r>
                <a:endParaRPr lang="en-US" sz="1050" b="1" dirty="0"/>
              </a:p>
            </p:txBody>
          </p:sp>
        </p:grp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5304252" y="4046834"/>
              <a:ext cx="3705420" cy="6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5282817" y="3183677"/>
              <a:ext cx="3705420" cy="6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41471" y="1371233"/>
              <a:ext cx="4467225" cy="3324225"/>
            </a:xfrm>
            <a:prstGeom prst="rect">
              <a:avLst/>
            </a:prstGeom>
          </p:spPr>
        </p:pic>
        <p:grpSp>
          <p:nvGrpSpPr>
            <p:cNvPr id="37" name="Группа 36"/>
            <p:cNvGrpSpPr/>
            <p:nvPr/>
          </p:nvGrpSpPr>
          <p:grpSpPr>
            <a:xfrm>
              <a:off x="1049229" y="4839860"/>
              <a:ext cx="3973000" cy="716678"/>
              <a:chOff x="1363554" y="4039760"/>
              <a:chExt cx="3973000" cy="716678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1523522" y="4048552"/>
                <a:ext cx="225083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Транспортный налог: 28 500 руб.</a:t>
                </a:r>
              </a:p>
              <a:p>
                <a:r>
                  <a:rPr lang="ru-RU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Техническое обслуживание: 217 493 руб.</a:t>
                </a:r>
              </a:p>
              <a:p>
                <a:r>
                  <a:rPr lang="ru-RU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Топливо: 424 591 руб.</a:t>
                </a:r>
              </a:p>
              <a:p>
                <a:r>
                  <a:rPr lang="ru-RU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Телематика: 0 руб.</a:t>
                </a:r>
              </a:p>
              <a:p>
                <a:r>
                  <a:rPr lang="ru-RU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КАСКО: 268 085 руб..</a:t>
                </a:r>
                <a:endPara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39" name="Рисунок 3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63554" y="4098094"/>
                <a:ext cx="142383" cy="644467"/>
              </a:xfrm>
              <a:prstGeom prst="rect">
                <a:avLst/>
              </a:prstGeom>
            </p:spPr>
          </p:pic>
          <p:pic>
            <p:nvPicPr>
              <p:cNvPr id="40" name="Рисунок 3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72320" y="4057683"/>
                <a:ext cx="120040" cy="640215"/>
              </a:xfrm>
              <a:prstGeom prst="rect">
                <a:avLst/>
              </a:prstGeom>
            </p:spPr>
          </p:pic>
          <p:sp>
            <p:nvSpPr>
              <p:cNvPr id="41" name="TextBox 40"/>
              <p:cNvSpPr txBox="1"/>
              <p:nvPr/>
            </p:nvSpPr>
            <p:spPr>
              <a:xfrm>
                <a:off x="3722009" y="4039760"/>
                <a:ext cx="16145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Госпошлина: 2 850 руб.</a:t>
                </a:r>
              </a:p>
              <a:p>
                <a:r>
                  <a:rPr lang="ru-RU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Текущий ремонт: 40 526 руб.</a:t>
                </a:r>
              </a:p>
              <a:p>
                <a:r>
                  <a:rPr lang="ru-RU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Шины: 58 984 руб.</a:t>
                </a:r>
              </a:p>
              <a:p>
                <a:r>
                  <a:rPr lang="ru-RU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ОСАГО: 48 307 руб.</a:t>
                </a:r>
              </a:p>
              <a:p>
                <a:r>
                  <a:rPr lang="ru-RU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Потеря стооимости: 700 902 руб.</a:t>
                </a:r>
                <a:endPara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FE29CF2-0004-415F-9832-ABCB833B5F49}"/>
              </a:ext>
            </a:extLst>
          </p:cNvPr>
          <p:cNvSpPr/>
          <p:nvPr/>
        </p:nvSpPr>
        <p:spPr>
          <a:xfrm>
            <a:off x="1188920" y="663753"/>
            <a:ext cx="777511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Агентство Russian Automotive Market Research проанализировало стоимость владения  юридическим лицом автомобилем </a:t>
            </a: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HAVAL H9 COMFORT</a:t>
            </a:r>
            <a:r>
              <a:rPr lang="ru-RU" sz="1100" dirty="0">
                <a:solidFill>
                  <a:srgbClr val="21212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с территорией локации в Москве, в течении 3 лет. Автомобиль приобретен за собственные средства компании. </a:t>
            </a:r>
            <a:endParaRPr lang="ru-RU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5366904-D251-4EE6-A465-D8902C88FBD4}"/>
              </a:ext>
            </a:extLst>
          </p:cNvPr>
          <p:cNvSpPr/>
          <p:nvPr/>
        </p:nvSpPr>
        <p:spPr>
          <a:xfrm>
            <a:off x="1188175" y="1279915"/>
            <a:ext cx="370806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Расчет подготовлен в январе 2022 г</a:t>
            </a:r>
            <a:r>
              <a:rPr lang="ru-RU" sz="11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24C105-2A80-408F-A99E-BF0F63EA4990}"/>
              </a:ext>
            </a:extLst>
          </p:cNvPr>
          <p:cNvSpPr txBox="1"/>
          <p:nvPr/>
        </p:nvSpPr>
        <p:spPr>
          <a:xfrm>
            <a:off x="1138865" y="5802040"/>
            <a:ext cx="8005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подготовлена специализированным онлайн – калькулятором </a:t>
            </a:r>
            <a:r>
              <a:rPr lang="en-US" sz="1000" b="1" u="sng" dirty="0">
                <a:latin typeface="Calibri Light" panose="020F0302020204030204" pitchFamily="34" charset="0"/>
                <a:cs typeface="Calibri Light" panose="020F0302020204030204" pitchFamily="34" charset="0"/>
                <a:hlinkClick r:id="rId7"/>
              </a:rPr>
              <a:t>DV-TC</a:t>
            </a:r>
            <a:r>
              <a:rPr lang="ru-RU" sz="1000" b="1" u="sng" dirty="0">
                <a:latin typeface="Calibri Light" panose="020F0302020204030204" pitchFamily="34" charset="0"/>
                <a:cs typeface="Calibri Light" panose="020F0302020204030204" pitchFamily="34" charset="0"/>
                <a:hlinkClick r:id="rId7"/>
              </a:rPr>
              <a:t>О</a:t>
            </a:r>
            <a:r>
              <a:rPr lang="ru-RU" sz="1000" b="1" dirty="0">
                <a:latin typeface="Calibri Light" panose="020F0302020204030204" pitchFamily="34" charset="0"/>
                <a:cs typeface="Calibri Light" panose="020F0302020204030204" pitchFamily="34" charset="0"/>
                <a:hlinkClick r:id="rId7"/>
              </a:rPr>
              <a:t> </a:t>
            </a:r>
            <a:r>
              <a:rPr lang="en-US" sz="1000" b="1" dirty="0">
                <a:latin typeface="Calibri Light" panose="020F0302020204030204" pitchFamily="34" charset="0"/>
                <a:cs typeface="Calibri Light" panose="020F0302020204030204" pitchFamily="34" charset="0"/>
                <a:hlinkClick r:id="rId7"/>
              </a:rPr>
              <a:t>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по всем типам автомобилей:</a:t>
            </a:r>
          </a:p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легковые автомобили, </a:t>
            </a: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LCV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, грузовые автомобили</a:t>
            </a:r>
          </a:p>
          <a:p>
            <a:pPr algn="just" fontAlgn="t"/>
            <a:endParaRPr lang="ru-RU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 fontAlgn="t"/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 рассчитывается  с учетом региональной специфики для всех 85 регионов. </a:t>
            </a:r>
            <a:r>
              <a:rPr lang="ru-RU" sz="1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Обновление – ежемесячно.</a:t>
            </a:r>
            <a:endParaRPr lang="en-US" sz="10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0BD7A8AF-1993-4AA6-9B9A-8DDEDBC1FC16}"/>
              </a:ext>
            </a:extLst>
          </p:cNvPr>
          <p:cNvCxnSpPr>
            <a:cxnSpLocks/>
          </p:cNvCxnSpPr>
          <p:nvPr/>
        </p:nvCxnSpPr>
        <p:spPr>
          <a:xfrm>
            <a:off x="593336" y="5762727"/>
            <a:ext cx="827002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3643</TotalTime>
  <Words>285</Words>
  <Application>Microsoft Office PowerPoint</Application>
  <PresentationFormat>Экран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411</cp:revision>
  <cp:lastPrinted>2021-12-17T09:54:00Z</cp:lastPrinted>
  <dcterms:created xsi:type="dcterms:W3CDTF">2017-01-10T10:06:35Z</dcterms:created>
  <dcterms:modified xsi:type="dcterms:W3CDTF">2022-02-02T09:22:30Z</dcterms:modified>
</cp:coreProperties>
</file>