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5D3E"/>
    <a:srgbClr val="376D58"/>
    <a:srgbClr val="6C9485"/>
    <a:srgbClr val="FCFDFC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 varScale="1">
        <p:scale>
          <a:sx n="109" d="100"/>
          <a:sy n="109" d="100"/>
        </p:scale>
        <p:origin x="20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v-tc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18822" y="187771"/>
            <a:ext cx="7486908" cy="4216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Стоимость владения изотермическими фургонами </a:t>
            </a:r>
            <a:r>
              <a:rPr lang="en-US" sz="1400" dirty="0"/>
              <a:t>LCV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1097906" y="629878"/>
            <a:ext cx="75788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Агентство Russian Automotive Market Research проанализировало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стоимость </a:t>
            </a:r>
            <a:r>
              <a:rPr lang="ru-RU" sz="1000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владения</a:t>
            </a:r>
            <a:r>
              <a:rPr lang="ru-RU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наиболее вытребованными изотермическими фургонами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зарубежных брендов сегмента 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LCV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в Москве. При расчете стоимости владения учитывались следующие параметры: потеря стоимости автомобиля, ОСАГО, КАСКО, транспортный налог, госпошлина, летние и зимние шины сегмента 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, шиномонтаж, стоимость ТО, стоимость ремонта, расход топлива и др. </a:t>
            </a:r>
          </a:p>
          <a:p>
            <a:pPr algn="just" fontAlgn="t">
              <a:spcAft>
                <a:spcPts val="600"/>
              </a:spcAft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рассчитывалась при условии покупки автомобиля за собственные средства, владения автомобилем в течении 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5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лет, среднегодовом пробеге 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70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000 км.  </a:t>
            </a:r>
          </a:p>
          <a:p>
            <a:pPr algn="just" fontAlgn="t">
              <a:spcAft>
                <a:spcPts val="600"/>
              </a:spcAft>
            </a:pPr>
            <a:r>
              <a:rPr lang="ru-RU" sz="1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Расчет подготовлен в январе 2022 г.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636122"/>
              </p:ext>
            </p:extLst>
          </p:nvPr>
        </p:nvGraphicFramePr>
        <p:xfrm>
          <a:off x="1183341" y="2209247"/>
          <a:ext cx="7493419" cy="2361621"/>
        </p:xfrm>
        <a:graphic>
          <a:graphicData uri="http://schemas.openxmlformats.org/drawingml/2006/table">
            <a:tbl>
              <a:tblPr/>
              <a:tblGrid>
                <a:gridCol w="1636174">
                  <a:extLst>
                    <a:ext uri="{9D8B030D-6E8A-4147-A177-3AD203B41FA5}">
                      <a16:colId xmlns:a16="http://schemas.microsoft.com/office/drawing/2014/main" val="3966520832"/>
                    </a:ext>
                  </a:extLst>
                </a:gridCol>
                <a:gridCol w="1952415">
                  <a:extLst>
                    <a:ext uri="{9D8B030D-6E8A-4147-A177-3AD203B41FA5}">
                      <a16:colId xmlns:a16="http://schemas.microsoft.com/office/drawing/2014/main" val="2735273741"/>
                    </a:ext>
                  </a:extLst>
                </a:gridCol>
                <a:gridCol w="1952415">
                  <a:extLst>
                    <a:ext uri="{9D8B030D-6E8A-4147-A177-3AD203B41FA5}">
                      <a16:colId xmlns:a16="http://schemas.microsoft.com/office/drawing/2014/main" val="1666601102"/>
                    </a:ext>
                  </a:extLst>
                </a:gridCol>
                <a:gridCol w="1952415">
                  <a:extLst>
                    <a:ext uri="{9D8B030D-6E8A-4147-A177-3AD203B41FA5}">
                      <a16:colId xmlns:a16="http://schemas.microsoft.com/office/drawing/2014/main" val="2758001625"/>
                    </a:ext>
                  </a:extLst>
                </a:gridCol>
              </a:tblGrid>
              <a:tr h="2873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158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PEUGEOT BOXER Isothermal 335 L3H2</a:t>
                      </a:r>
                    </a:p>
                  </a:txBody>
                  <a:tcPr marL="6158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CITROEN JUMPER Isothermal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Fourgon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435 L4</a:t>
                      </a:r>
                    </a:p>
                  </a:txBody>
                  <a:tcPr marL="6158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FIAT DUCATO Isothermal L2H2 3.5t</a:t>
                      </a:r>
                    </a:p>
                  </a:txBody>
                  <a:tcPr marL="6158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363851"/>
                  </a:ext>
                </a:extLst>
              </a:tr>
              <a:tr h="14369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Технические характеристики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LCV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43" marR="6843" marT="6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35381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Тип двигателя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Дизель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Дизель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Дизель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4326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Объём двигателя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2,2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2,2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2,3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22954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Мощность двигателя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130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130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130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0356"/>
                  </a:ext>
                </a:extLst>
              </a:tr>
              <a:tr h="14369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Некоторые виды расходов за 5 лет</a:t>
                      </a:r>
                    </a:p>
                  </a:txBody>
                  <a:tcPr marL="684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372077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всех ТО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177 985,00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181 014,00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248 718,50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10386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всех ТР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70 712,00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70 712,00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60 851,50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411071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Потеря стоимости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2 438 714,45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2 304 189,82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2 086 973,67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049836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ОСАГО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161 430,20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161 430,20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161 430,20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160734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КАСКО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585 135,90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600 078,38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672 358,50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642940"/>
                  </a:ext>
                </a:extLst>
              </a:tr>
              <a:tr h="14369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</a:t>
                      </a:r>
                    </a:p>
                  </a:txBody>
                  <a:tcPr marL="6843" marR="6843" marT="6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086754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нового автомобиля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2 766 600,00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2 837 250,00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3 179 000,00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28736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за километр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14,86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14,57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13,61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47727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в месяц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86 681,22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84 978,66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79 368,04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971667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за 5 лет</a:t>
                      </a:r>
                    </a:p>
                  </a:txBody>
                  <a:tcPr marL="6158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5 200 873,05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5 098 719,89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4 762 082,23 руб.</a:t>
                      </a:r>
                    </a:p>
                  </a:txBody>
                  <a:tcPr marL="61583" marR="6843" marT="6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88232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3341" y="4875686"/>
            <a:ext cx="73736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подготовлена специализированным онлайн – калькулятором </a:t>
            </a:r>
            <a:r>
              <a:rPr lang="en-US" sz="1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DV-TC</a:t>
            </a:r>
            <a:r>
              <a:rPr lang="ru-RU" sz="1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О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по всем типам автомобилей: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Легковые автомобили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LCV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Грузовые автомобили</a:t>
            </a:r>
          </a:p>
          <a:p>
            <a:pPr marL="179387" algn="just" fontAlgn="t"/>
            <a:endParaRPr lang="ru-RU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Учитываются все затраты на региональном уровне, включая стоимость запасных частей к автомобилям, количество и стоимость </a:t>
            </a:r>
          </a:p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нормо-часов, частоту технического осмотра и текущего ремонта, стоимость топлива, стоимость шин и др.</a:t>
            </a:r>
          </a:p>
          <a:p>
            <a:pPr algn="just" fontAlgn="t"/>
            <a:endParaRPr lang="ru-RU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 рассчитывается  с учетом региональной специфики для всех 85 регионов.</a:t>
            </a:r>
          </a:p>
          <a:p>
            <a:pPr algn="just" fontAlgn="t"/>
            <a:r>
              <a:rPr lang="ru-RU" sz="1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Обновление – ежемесячное.</a:t>
            </a:r>
            <a:endParaRPr lang="en-US" sz="1000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183341" y="4754915"/>
            <a:ext cx="7493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183341" y="1937883"/>
            <a:ext cx="74934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b="1" dirty="0">
                <a:solidFill>
                  <a:srgbClr val="000000"/>
                </a:solidFill>
                <a:latin typeface="Calibri Light" panose="020F0302020204030204" pitchFamily="34" charset="0"/>
              </a:rPr>
              <a:t>Стоимость владения изотермическими фургонами, ТОР-3 зарубежных бренда</a:t>
            </a:r>
            <a:endParaRPr lang="ru-RU" sz="105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3276</TotalTime>
  <Words>355</Words>
  <Application>Microsoft Office PowerPoint</Application>
  <PresentationFormat>Экран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377</cp:revision>
  <cp:lastPrinted>2021-12-17T09:54:00Z</cp:lastPrinted>
  <dcterms:created xsi:type="dcterms:W3CDTF">2017-01-10T10:06:35Z</dcterms:created>
  <dcterms:modified xsi:type="dcterms:W3CDTF">2022-01-21T12:55:43Z</dcterms:modified>
</cp:coreProperties>
</file>